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1" r:id="rId5"/>
    <p:sldMasterId id="2147483666" r:id="rId6"/>
    <p:sldMasterId id="2147483671" r:id="rId7"/>
    <p:sldMasterId id="2147483674" r:id="rId8"/>
  </p:sldMasterIdLst>
  <p:notesMasterIdLst>
    <p:notesMasterId r:id="rId56"/>
  </p:notesMasterIdLst>
  <p:sldIdLst>
    <p:sldId id="378" r:id="rId9"/>
    <p:sldId id="50073" r:id="rId10"/>
    <p:sldId id="50072" r:id="rId11"/>
    <p:sldId id="795" r:id="rId12"/>
    <p:sldId id="50003" r:id="rId13"/>
    <p:sldId id="261" r:id="rId14"/>
    <p:sldId id="50074" r:id="rId15"/>
    <p:sldId id="50060" r:id="rId16"/>
    <p:sldId id="50061" r:id="rId17"/>
    <p:sldId id="50062" r:id="rId18"/>
    <p:sldId id="50063" r:id="rId19"/>
    <p:sldId id="50064" r:id="rId20"/>
    <p:sldId id="50065" r:id="rId21"/>
    <p:sldId id="50066" r:id="rId22"/>
    <p:sldId id="50067" r:id="rId23"/>
    <p:sldId id="50068" r:id="rId24"/>
    <p:sldId id="50054" r:id="rId25"/>
    <p:sldId id="50004" r:id="rId26"/>
    <p:sldId id="357" r:id="rId27"/>
    <p:sldId id="358" r:id="rId28"/>
    <p:sldId id="50055" r:id="rId29"/>
    <p:sldId id="279" r:id="rId30"/>
    <p:sldId id="318" r:id="rId31"/>
    <p:sldId id="319" r:id="rId32"/>
    <p:sldId id="320" r:id="rId33"/>
    <p:sldId id="50057" r:id="rId34"/>
    <p:sldId id="322" r:id="rId35"/>
    <p:sldId id="323" r:id="rId36"/>
    <p:sldId id="271" r:id="rId37"/>
    <p:sldId id="325" r:id="rId38"/>
    <p:sldId id="326" r:id="rId39"/>
    <p:sldId id="327" r:id="rId40"/>
    <p:sldId id="275" r:id="rId41"/>
    <p:sldId id="739" r:id="rId42"/>
    <p:sldId id="50005" r:id="rId43"/>
    <p:sldId id="50006" r:id="rId44"/>
    <p:sldId id="703" r:id="rId45"/>
    <p:sldId id="742" r:id="rId46"/>
    <p:sldId id="708" r:id="rId47"/>
    <p:sldId id="721" r:id="rId48"/>
    <p:sldId id="709" r:id="rId49"/>
    <p:sldId id="710" r:id="rId50"/>
    <p:sldId id="712" r:id="rId51"/>
    <p:sldId id="720" r:id="rId52"/>
    <p:sldId id="713" r:id="rId53"/>
    <p:sldId id="722" r:id="rId54"/>
    <p:sldId id="743" r:id="rId55"/>
  </p:sldIdLst>
  <p:sldSz cx="9906000" cy="6858000" type="A4"/>
  <p:notesSz cx="7010400" cy="9296400"/>
  <p:embeddedFontLst>
    <p:embeddedFont>
      <p:font typeface="Century Gothic" panose="020B0502020202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QH2NlkWr0jcdk4YX7v1xUYdsN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DFEB6-124F-4691-B1DE-82B6B7337430}">
  <a:tblStyle styleId="{BDDDFEB6-124F-4691-B1DE-82B6B733743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18" autoAdjust="0"/>
  </p:normalViewPr>
  <p:slideViewPr>
    <p:cSldViewPr snapToGrid="0">
      <p:cViewPr varScale="1">
        <p:scale>
          <a:sx n="56" d="100"/>
          <a:sy n="56" d="100"/>
        </p:scale>
        <p:origin x="1444" y="60"/>
      </p:cViewPr>
      <p:guideLst>
        <p:guide orient="horz" pos="2160"/>
        <p:guide pos="3120"/>
      </p:guideLst>
    </p:cSldViewPr>
  </p:slideViewPr>
  <p:notesTextViewPr>
    <p:cViewPr>
      <p:scale>
        <a:sx n="1" d="1"/>
        <a:sy n="1" d="1"/>
      </p:scale>
      <p:origin x="0" y="0"/>
    </p:cViewPr>
  </p:notesTextViewPr>
  <p:notesViewPr>
    <p:cSldViewPr snapToGrid="0">
      <p:cViewPr varScale="1">
        <p:scale>
          <a:sx n="83" d="100"/>
          <a:sy n="83" d="100"/>
        </p:scale>
        <p:origin x="3114"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1.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Palli Oliver Sorabjee" userId="S::jordan.sorabjee@un.org::91bb8fc1-812b-4488-b20e-63435ccc63aa" providerId="AD" clId="Web-{DC65EA5C-8626-5BB3-5529-1943A303EDCB}"/>
    <pc:docChg chg="modSld">
      <pc:chgData name="Jordan Palli Oliver Sorabjee" userId="S::jordan.sorabjee@un.org::91bb8fc1-812b-4488-b20e-63435ccc63aa" providerId="AD" clId="Web-{DC65EA5C-8626-5BB3-5529-1943A303EDCB}" dt="2025-07-24T08:56:43.499" v="12"/>
      <pc:docMkLst>
        <pc:docMk/>
      </pc:docMkLst>
      <pc:sldChg chg="modNotes">
        <pc:chgData name="Jordan Palli Oliver Sorabjee" userId="S::jordan.sorabjee@un.org::91bb8fc1-812b-4488-b20e-63435ccc63aa" providerId="AD" clId="Web-{DC65EA5C-8626-5BB3-5529-1943A303EDCB}" dt="2025-07-24T08:56:43.499" v="12"/>
        <pc:sldMkLst>
          <pc:docMk/>
          <pc:sldMk cId="3697514598" sldId="50006"/>
        </pc:sldMkLst>
      </pc:sldChg>
      <pc:sldChg chg="modNotes">
        <pc:chgData name="Jordan Palli Oliver Sorabjee" userId="S::jordan.sorabjee@un.org::91bb8fc1-812b-4488-b20e-63435ccc63aa" providerId="AD" clId="Web-{DC65EA5C-8626-5BB3-5529-1943A303EDCB}" dt="2025-07-24T08:56:18.905" v="7"/>
        <pc:sldMkLst>
          <pc:docMk/>
          <pc:sldMk cId="2917061751" sldId="500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D8DC9-68F8-418F-BEA5-0A696EE6111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5F0D0351-C948-44D6-82FB-78F1DA8D5798}">
      <dgm:prSet custT="1"/>
      <dgm:spPr/>
      <dgm:t>
        <a:bodyPr/>
        <a:lstStyle/>
        <a:p>
          <a:r>
            <a:rPr lang="en-US" sz="2800" dirty="0">
              <a:latin typeface="Century Gothic" panose="020B0502020202020204" pitchFamily="34" charset="0"/>
            </a:rPr>
            <a:t>At the end of this module, the participants will be able to describe and recognize Vulnerable Points and Vulnerable Areas as well as apply the use of CAGES to dynamically assess vulnerable points. </a:t>
          </a:r>
        </a:p>
      </dgm:t>
    </dgm:pt>
    <dgm:pt modelId="{A0D9D8D8-66B5-4836-8BC0-8599D45EDB10}" type="parTrans" cxnId="{CF424915-FF7D-44E1-B920-D9E18AE5D258}">
      <dgm:prSet/>
      <dgm:spPr/>
      <dgm:t>
        <a:bodyPr/>
        <a:lstStyle/>
        <a:p>
          <a:endParaRPr lang="en-US"/>
        </a:p>
      </dgm:t>
    </dgm:pt>
    <dgm:pt modelId="{0F26A9E0-8D6C-4B62-AFEF-3852252B131F}" type="sibTrans" cxnId="{CF424915-FF7D-44E1-B920-D9E18AE5D258}">
      <dgm:prSet/>
      <dgm:spPr/>
      <dgm:t>
        <a:bodyPr/>
        <a:lstStyle/>
        <a:p>
          <a:endParaRPr lang="en-US"/>
        </a:p>
      </dgm:t>
    </dgm:pt>
    <dgm:pt modelId="{540BE59A-BFA0-43CE-AB6B-F1A04187FCDE}" type="pres">
      <dgm:prSet presAssocID="{566D8DC9-68F8-418F-BEA5-0A696EE61110}" presName="diagram" presStyleCnt="0">
        <dgm:presLayoutVars>
          <dgm:dir/>
          <dgm:resizeHandles val="exact"/>
        </dgm:presLayoutVars>
      </dgm:prSet>
      <dgm:spPr/>
    </dgm:pt>
    <dgm:pt modelId="{9FCDC396-3618-46C4-BFF0-75B8D72DEB1A}" type="pres">
      <dgm:prSet presAssocID="{5F0D0351-C948-44D6-82FB-78F1DA8D5798}" presName="node" presStyleLbl="node1" presStyleIdx="0" presStyleCnt="1" custScaleY="114556">
        <dgm:presLayoutVars>
          <dgm:bulletEnabled val="1"/>
        </dgm:presLayoutVars>
      </dgm:prSet>
      <dgm:spPr/>
    </dgm:pt>
  </dgm:ptLst>
  <dgm:cxnLst>
    <dgm:cxn modelId="{CF424915-FF7D-44E1-B920-D9E18AE5D258}" srcId="{566D8DC9-68F8-418F-BEA5-0A696EE61110}" destId="{5F0D0351-C948-44D6-82FB-78F1DA8D5798}" srcOrd="0" destOrd="0" parTransId="{A0D9D8D8-66B5-4836-8BC0-8599D45EDB10}" sibTransId="{0F26A9E0-8D6C-4B62-AFEF-3852252B131F}"/>
    <dgm:cxn modelId="{63340528-05E7-4D99-9594-2D8DDC99CF3F}" type="presOf" srcId="{566D8DC9-68F8-418F-BEA5-0A696EE61110}" destId="{540BE59A-BFA0-43CE-AB6B-F1A04187FCDE}" srcOrd="0" destOrd="0" presId="urn:microsoft.com/office/officeart/2005/8/layout/default"/>
    <dgm:cxn modelId="{CC57F5A4-D985-416C-BA99-320F7F1B8A20}" type="presOf" srcId="{5F0D0351-C948-44D6-82FB-78F1DA8D5798}" destId="{9FCDC396-3618-46C4-BFF0-75B8D72DEB1A}" srcOrd="0" destOrd="0" presId="urn:microsoft.com/office/officeart/2005/8/layout/default"/>
    <dgm:cxn modelId="{3C393FAB-61CF-473A-BAA6-BCDB54FE7F65}" type="presParOf" srcId="{540BE59A-BFA0-43CE-AB6B-F1A04187FCDE}" destId="{9FCDC396-3618-46C4-BFF0-75B8D72DEB1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DC396-3618-46C4-BFF0-75B8D72DEB1A}">
      <dsp:nvSpPr>
        <dsp:cNvPr id="0" name=""/>
        <dsp:cNvSpPr/>
      </dsp:nvSpPr>
      <dsp:spPr>
        <a:xfrm>
          <a:off x="2487" y="1037267"/>
          <a:ext cx="5088618" cy="349759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entury Gothic" panose="020B0502020202020204" pitchFamily="34" charset="0"/>
            </a:rPr>
            <a:t>At the end of this module, the participants will be able to describe and recognize Vulnerable Points and Vulnerable Areas as well as apply the use of CAGES to dynamically assess vulnerable points. </a:t>
          </a:r>
        </a:p>
      </dsp:txBody>
      <dsp:txXfrm>
        <a:off x="2487" y="1037267"/>
        <a:ext cx="5088618" cy="34975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Find guidance inserted in the note section of each slide.</a:t>
            </a:r>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CF59-3C3C-4B8A-82C0-288D5642E688}"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0449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FA1A-0B13-7584-7A63-2305A115D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A09D2-C99D-B5AA-EC6A-C99839FCC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BFBF3-BA7C-B784-3399-CCB36C5A95AB}"/>
              </a:ext>
            </a:extLst>
          </p:cNvPr>
          <p:cNvSpPr>
            <a:spLocks noGrp="1"/>
          </p:cNvSpPr>
          <p:nvPr>
            <p:ph type="body" idx="1"/>
          </p:nvPr>
        </p:nvSpPr>
        <p:spPr>
          <a:xfrm>
            <a:off x="304801" y="4415790"/>
            <a:ext cx="6324600" cy="4183380"/>
          </a:xfrm>
        </p:spPr>
        <p:txBody>
          <a:bodyPr/>
          <a:lstStyle/>
          <a:p>
            <a:pPr>
              <a:lnSpc>
                <a:spcPct val="100000"/>
              </a:lnSpc>
            </a:pPr>
            <a:r>
              <a:rPr lang="en-US" dirty="0">
                <a:latin typeface="Century Gothic" panose="020B0502020202020204" pitchFamily="34" charset="0"/>
              </a:rPr>
              <a:t>While operating in an IED threat environment, it’s important to constantly assess whether the ground is channeling you, either by natural or manmade obstacles or features? If freedom of movement is restricted, vulnerability is increased. </a:t>
            </a:r>
          </a:p>
          <a:p>
            <a:pPr>
              <a:lnSpc>
                <a:spcPct val="100000"/>
              </a:lnSpc>
            </a:pPr>
            <a:endParaRPr lang="en-US" dirty="0"/>
          </a:p>
        </p:txBody>
      </p:sp>
      <p:sp>
        <p:nvSpPr>
          <p:cNvPr id="4" name="Slide Number Placeholder 3">
            <a:extLst>
              <a:ext uri="{FF2B5EF4-FFF2-40B4-BE49-F238E27FC236}">
                <a16:creationId xmlns:a16="http://schemas.microsoft.com/office/drawing/2014/main" id="{BA0C6A66-729C-50B1-5E45-183DF280A0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613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31EB1-7D57-0173-FFB3-52CEF33D0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FF6C3-20ED-9D26-50FC-5CB7F4CA2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BE183-2827-E70D-8F2F-94E5999679FD}"/>
              </a:ext>
            </a:extLst>
          </p:cNvPr>
          <p:cNvSpPr>
            <a:spLocks noGrp="1"/>
          </p:cNvSpPr>
          <p:nvPr>
            <p:ph type="body" idx="1"/>
          </p:nvPr>
        </p:nvSpPr>
        <p:spPr>
          <a:xfrm>
            <a:off x="304801" y="4415790"/>
            <a:ext cx="6324600" cy="4183380"/>
          </a:xfrm>
        </p:spPr>
        <p:txBody>
          <a:bodyPr/>
          <a:lstStyle/>
          <a:p>
            <a:pPr algn="just">
              <a:spcBef>
                <a:spcPts val="525"/>
              </a:spcBef>
              <a:buClr>
                <a:srgbClr val="000000"/>
              </a:buClr>
              <a:buSzPct val="100000"/>
            </a:pPr>
            <a:r>
              <a:rPr lang="en-IE" altLang="en-US" sz="1200" dirty="0">
                <a:latin typeface="Century Gothic" panose="020B0502020202020204" pitchFamily="34" charset="0"/>
              </a:rPr>
              <a:t>An aiming marker is a </a:t>
            </a:r>
            <a:r>
              <a:rPr lang="en-IE" altLang="en-US" sz="1200" b="1" dirty="0">
                <a:latin typeface="Century Gothic" panose="020B0502020202020204" pitchFamily="34" charset="0"/>
              </a:rPr>
              <a:t>local feature </a:t>
            </a:r>
            <a:r>
              <a:rPr lang="en-IE" altLang="en-US" sz="1200" dirty="0">
                <a:latin typeface="Century Gothic" panose="020B0502020202020204" pitchFamily="34" charset="0"/>
              </a:rPr>
              <a:t>or </a:t>
            </a:r>
            <a:r>
              <a:rPr lang="en-IE" altLang="en-US" sz="1200" b="1" dirty="0">
                <a:latin typeface="Century Gothic" panose="020B0502020202020204" pitchFamily="34" charset="0"/>
              </a:rPr>
              <a:t>artificial item </a:t>
            </a:r>
            <a:r>
              <a:rPr lang="en-IE" altLang="en-US" sz="1200" dirty="0">
                <a:latin typeface="Century Gothic" panose="020B0502020202020204" pitchFamily="34" charset="0"/>
              </a:rPr>
              <a:t>located between a </a:t>
            </a:r>
            <a:r>
              <a:rPr lang="en-IE" altLang="en-US" sz="1200" b="1" dirty="0">
                <a:latin typeface="Century Gothic" panose="020B0502020202020204" pitchFamily="34" charset="0"/>
              </a:rPr>
              <a:t>firing point </a:t>
            </a:r>
            <a:r>
              <a:rPr lang="en-IE" altLang="en-US" sz="1200" dirty="0">
                <a:latin typeface="Century Gothic" panose="020B0502020202020204" pitchFamily="34" charset="0"/>
              </a:rPr>
              <a:t>and </a:t>
            </a:r>
            <a:r>
              <a:rPr lang="en-IE" altLang="en-US" sz="1200" b="1" dirty="0">
                <a:latin typeface="Century Gothic" panose="020B0502020202020204" pitchFamily="34" charset="0"/>
              </a:rPr>
              <a:t>contact point of a command IED</a:t>
            </a:r>
            <a:r>
              <a:rPr lang="en-IE" altLang="en-US" sz="1200" dirty="0">
                <a:latin typeface="Century Gothic" panose="020B0502020202020204" pitchFamily="34" charset="0"/>
              </a:rPr>
              <a:t> used to </a:t>
            </a:r>
            <a:r>
              <a:rPr lang="en-IE" altLang="en-US" sz="1200" b="1" dirty="0">
                <a:latin typeface="Century Gothic" panose="020B0502020202020204" pitchFamily="34" charset="0"/>
              </a:rPr>
              <a:t>optimise the moment of initiation. </a:t>
            </a:r>
          </a:p>
          <a:p>
            <a:pPr algn="just">
              <a:spcBef>
                <a:spcPts val="525"/>
              </a:spcBef>
              <a:buClr>
                <a:srgbClr val="000000"/>
              </a:buClr>
              <a:buSzPct val="100000"/>
            </a:pPr>
            <a:endParaRPr lang="en-IE" altLang="en-US" sz="1200" b="1" dirty="0">
              <a:latin typeface="Century Gothic" panose="020B0502020202020204" pitchFamily="34" charset="0"/>
            </a:endParaRPr>
          </a:p>
          <a:p>
            <a:pPr algn="just">
              <a:spcBef>
                <a:spcPts val="525"/>
              </a:spcBef>
              <a:buClr>
                <a:srgbClr val="000000"/>
              </a:buClr>
              <a:buSzPct val="100000"/>
            </a:pPr>
            <a:r>
              <a:rPr lang="en-IE" altLang="en-US" sz="1200" dirty="0">
                <a:solidFill>
                  <a:srgbClr val="000000"/>
                </a:solidFill>
                <a:latin typeface="Century Gothic" panose="020B0502020202020204" pitchFamily="34" charset="0"/>
                <a:cs typeface="Times New Roman" panose="02020603050405020304" pitchFamily="18" charset="0"/>
              </a:rPr>
              <a:t>Aiming markers are used </a:t>
            </a:r>
            <a:r>
              <a:rPr lang="en-GB" altLang="en-US" sz="1200" dirty="0">
                <a:solidFill>
                  <a:srgbClr val="000000"/>
                </a:solidFill>
                <a:latin typeface="Century Gothic" panose="020B0502020202020204" pitchFamily="34" charset="0"/>
                <a:cs typeface="Times New Roman" panose="02020603050405020304" pitchFamily="18" charset="0"/>
              </a:rPr>
              <a:t>to assist in aiming and initiating a command IED at the optimal moment. </a:t>
            </a:r>
          </a:p>
          <a:p>
            <a:pPr algn="just">
              <a:spcBef>
                <a:spcPts val="525"/>
              </a:spcBef>
              <a:buClr>
                <a:srgbClr val="000000"/>
              </a:buClr>
              <a:buSzPct val="100000"/>
            </a:pPr>
            <a:endParaRPr lang="en-GB" altLang="en-US" sz="1200" dirty="0">
              <a:solidFill>
                <a:srgbClr val="000000"/>
              </a:solidFill>
              <a:latin typeface="Century Gothic" panose="020B0502020202020204" pitchFamily="34" charset="0"/>
              <a:cs typeface="Times New Roman" panose="02020603050405020304" pitchFamily="18" charset="0"/>
            </a:endParaRPr>
          </a:p>
          <a:p>
            <a:pPr algn="just">
              <a:spcBef>
                <a:spcPts val="525"/>
              </a:spcBef>
              <a:buClr>
                <a:srgbClr val="000000"/>
              </a:buClr>
              <a:buSzPct val="100000"/>
            </a:pPr>
            <a:r>
              <a:rPr lang="en-GB" altLang="en-US" sz="1200" dirty="0">
                <a:solidFill>
                  <a:srgbClr val="000000"/>
                </a:solidFill>
                <a:latin typeface="Century Gothic" panose="020B0502020202020204" pitchFamily="34" charset="0"/>
                <a:cs typeface="Times New Roman" panose="02020603050405020304" pitchFamily="18" charset="0"/>
              </a:rPr>
              <a:t>It’s positioned in front or behind the location of the IED with respect to the location of the firing point. </a:t>
            </a:r>
            <a:endParaRPr lang="en-IE" altLang="en-US" sz="1200" b="1" dirty="0">
              <a:latin typeface="Century Gothic" panose="020B0502020202020204" pitchFamily="34" charset="0"/>
            </a:endParaRPr>
          </a:p>
          <a:p>
            <a:pPr>
              <a:lnSpc>
                <a:spcPct val="100000"/>
              </a:lnSpc>
            </a:pPr>
            <a:endParaRPr lang="en-US" dirty="0"/>
          </a:p>
        </p:txBody>
      </p:sp>
      <p:sp>
        <p:nvSpPr>
          <p:cNvPr id="4" name="Slide Number Placeholder 3">
            <a:extLst>
              <a:ext uri="{FF2B5EF4-FFF2-40B4-BE49-F238E27FC236}">
                <a16:creationId xmlns:a16="http://schemas.microsoft.com/office/drawing/2014/main" id="{C2C3B53C-E467-75D9-C91F-6CDB427760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13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23202-E0C7-DD74-A9F2-C801CE4E3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9643-0666-A8F3-4E69-1410B2F49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6495E-BB2B-AC80-6CE2-B7CBE6405E9A}"/>
              </a:ext>
            </a:extLst>
          </p:cNvPr>
          <p:cNvSpPr>
            <a:spLocks noGrp="1"/>
          </p:cNvSpPr>
          <p:nvPr>
            <p:ph type="body" idx="1"/>
          </p:nvPr>
        </p:nvSpPr>
        <p:spPr>
          <a:xfrm>
            <a:off x="304801" y="4415790"/>
            <a:ext cx="6324600" cy="4183380"/>
          </a:xfrm>
        </p:spPr>
        <p:txBody>
          <a:bodyPr/>
          <a:lstStyle/>
          <a:p>
            <a:pPr>
              <a:lnSpc>
                <a:spcPct val="100000"/>
              </a:lnSpc>
            </a:pPr>
            <a:r>
              <a:rPr lang="en-US" dirty="0">
                <a:latin typeface="Century Gothic"/>
              </a:rPr>
              <a:t>Does the ground or terrain lend it self to an attack? If you were the </a:t>
            </a:r>
            <a:r>
              <a:rPr lang="en-US" dirty="0" err="1">
                <a:latin typeface="Century Gothic"/>
              </a:rPr>
              <a:t>adversaryis</a:t>
            </a:r>
            <a:r>
              <a:rPr lang="en-US" dirty="0">
                <a:latin typeface="Century Gothic"/>
              </a:rPr>
              <a:t> this the kind of place that you would carry out an attack? Ground can also be used to refer to ground sign. </a:t>
            </a:r>
          </a:p>
          <a:p>
            <a:pPr>
              <a:lnSpc>
                <a:spcPct val="100000"/>
              </a:lnSpc>
            </a:pPr>
            <a:endParaRPr lang="en-US" dirty="0"/>
          </a:p>
        </p:txBody>
      </p:sp>
      <p:sp>
        <p:nvSpPr>
          <p:cNvPr id="4" name="Slide Number Placeholder 3">
            <a:extLst>
              <a:ext uri="{FF2B5EF4-FFF2-40B4-BE49-F238E27FC236}">
                <a16:creationId xmlns:a16="http://schemas.microsoft.com/office/drawing/2014/main" id="{B780D5A6-8668-08DB-D071-18201D6D129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3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098D-4377-C7DC-C153-108FA841E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845D0-4F7C-7C12-89EE-AE469D6BA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A9447-3AD9-8491-52B8-007F474D975E}"/>
              </a:ext>
            </a:extLst>
          </p:cNvPr>
          <p:cNvSpPr>
            <a:spLocks noGrp="1"/>
          </p:cNvSpPr>
          <p:nvPr>
            <p:ph type="body" idx="1"/>
          </p:nvPr>
        </p:nvSpPr>
        <p:spPr>
          <a:xfrm>
            <a:off x="304801" y="4415790"/>
            <a:ext cx="6324600" cy="4183380"/>
          </a:xfrm>
        </p:spPr>
        <p:txBody>
          <a:bodyPr/>
          <a:lstStyle/>
          <a:p>
            <a:pPr>
              <a:lnSpc>
                <a:spcPct val="100000"/>
              </a:lnSpc>
            </a:pPr>
            <a:r>
              <a:rPr lang="en-US" dirty="0">
                <a:latin typeface="Century Gothic" panose="020B0502020202020204" pitchFamily="34" charset="0"/>
              </a:rPr>
              <a:t>Ground should also be used as a reminder to look for ground sign. </a:t>
            </a:r>
          </a:p>
        </p:txBody>
      </p:sp>
      <p:sp>
        <p:nvSpPr>
          <p:cNvPr id="4" name="Slide Number Placeholder 3">
            <a:extLst>
              <a:ext uri="{FF2B5EF4-FFF2-40B4-BE49-F238E27FC236}">
                <a16:creationId xmlns:a16="http://schemas.microsoft.com/office/drawing/2014/main" id="{7FFB31C1-BF41-D4C8-95AD-F16B01F4D4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692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8867-FF38-14A1-1D81-74ACFE91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6D106-C5CC-CD80-F0E2-F9A7D9B04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8115C-6EC8-D695-94AF-01D05A88EC71}"/>
              </a:ext>
            </a:extLst>
          </p:cNvPr>
          <p:cNvSpPr>
            <a:spLocks noGrp="1"/>
          </p:cNvSpPr>
          <p:nvPr>
            <p:ph type="body" idx="1"/>
          </p:nvPr>
        </p:nvSpPr>
        <p:spPr>
          <a:xfrm>
            <a:off x="304801" y="4415790"/>
            <a:ext cx="6324600" cy="4183380"/>
          </a:xfrm>
        </p:spPr>
        <p:txBody>
          <a:bodyPr/>
          <a:lstStyle/>
          <a:p>
            <a:pPr>
              <a:lnSpc>
                <a:spcPct val="100000"/>
              </a:lnSpc>
            </a:pPr>
            <a:r>
              <a:rPr lang="en-US" dirty="0">
                <a:latin typeface="Century Gothic" panose="020B0502020202020204" pitchFamily="34" charset="0"/>
              </a:rPr>
              <a:t>Environment is also referred as atmospherics. It is a description of the mood or feeling created by awareness of the environment. It’s synonymous with expression “absence of the normal and presence of the abnormal”. </a:t>
            </a:r>
          </a:p>
          <a:p>
            <a:pPr>
              <a:lnSpc>
                <a:spcPct val="100000"/>
              </a:lnSpc>
            </a:pPr>
            <a:r>
              <a:rPr lang="en-US" dirty="0">
                <a:latin typeface="Century Gothic" panose="020B0502020202020204" pitchFamily="34" charset="0"/>
              </a:rPr>
              <a:t>Examples</a:t>
            </a:r>
          </a:p>
          <a:p>
            <a:pPr marL="171450" indent="-171450">
              <a:lnSpc>
                <a:spcPct val="100000"/>
              </a:lnSpc>
              <a:buFont typeface="Arial" panose="020B0604020202020204" pitchFamily="34" charset="0"/>
              <a:buChar char="•"/>
            </a:pPr>
            <a:r>
              <a:rPr lang="en-US" dirty="0">
                <a:latin typeface="Century Gothic" panose="020B0502020202020204" pitchFamily="34" charset="0"/>
              </a:rPr>
              <a:t>Presence of fewer people in a locality than normal.</a:t>
            </a:r>
          </a:p>
          <a:p>
            <a:pPr marL="171450" indent="-171450">
              <a:lnSpc>
                <a:spcPct val="100000"/>
              </a:lnSpc>
              <a:buFont typeface="Arial" panose="020B0604020202020204" pitchFamily="34" charset="0"/>
              <a:buChar char="•"/>
            </a:pPr>
            <a:r>
              <a:rPr lang="en-US" dirty="0">
                <a:latin typeface="Century Gothic" panose="020B0502020202020204" pitchFamily="34" charset="0"/>
              </a:rPr>
              <a:t>Presence of more people in a locality than normal.</a:t>
            </a:r>
          </a:p>
          <a:p>
            <a:pPr marL="171450" indent="-171450">
              <a:lnSpc>
                <a:spcPct val="100000"/>
              </a:lnSpc>
              <a:buFont typeface="Arial" panose="020B0604020202020204" pitchFamily="34" charset="0"/>
              <a:buChar char="•"/>
            </a:pPr>
            <a:r>
              <a:rPr lang="en-US" dirty="0">
                <a:latin typeface="Century Gothic" panose="020B0502020202020204" pitchFamily="34" charset="0"/>
              </a:rPr>
              <a:t>People acting suspiciously or paying undue attention.</a:t>
            </a:r>
          </a:p>
          <a:p>
            <a:pPr marL="171450" indent="-171450">
              <a:lnSpc>
                <a:spcPct val="100000"/>
              </a:lnSpc>
              <a:buFont typeface="Arial" panose="020B0604020202020204" pitchFamily="34" charset="0"/>
              <a:buChar char="•"/>
            </a:pPr>
            <a:r>
              <a:rPr lang="en-US" dirty="0">
                <a:latin typeface="Century Gothic" panose="020B0502020202020204" pitchFamily="34" charset="0"/>
              </a:rPr>
              <a:t>Lack of traffic when it would normally be present.</a:t>
            </a:r>
          </a:p>
          <a:p>
            <a:pPr marL="171450" indent="-171450">
              <a:lnSpc>
                <a:spcPct val="100000"/>
              </a:lnSpc>
              <a:buFont typeface="Arial" panose="020B0604020202020204" pitchFamily="34" charset="0"/>
              <a:buChar char="•"/>
            </a:pPr>
            <a:r>
              <a:rPr lang="en-US" dirty="0">
                <a:latin typeface="Century Gothic" panose="020B0502020202020204" pitchFamily="34" charset="0"/>
              </a:rPr>
              <a:t>Sequence of persons, possibly spotters, using mobile phones while watching security forces.</a:t>
            </a:r>
          </a:p>
          <a:p>
            <a:pPr>
              <a:lnSpc>
                <a:spcPct val="100000"/>
              </a:lnSpc>
            </a:pPr>
            <a:endParaRPr lang="en-US" dirty="0"/>
          </a:p>
        </p:txBody>
      </p:sp>
      <p:sp>
        <p:nvSpPr>
          <p:cNvPr id="4" name="Slide Number Placeholder 3">
            <a:extLst>
              <a:ext uri="{FF2B5EF4-FFF2-40B4-BE49-F238E27FC236}">
                <a16:creationId xmlns:a16="http://schemas.microsoft.com/office/drawing/2014/main" id="{D1BF6623-C725-9065-7CFC-4A35B27391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75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79EA-F801-81B3-AB04-1ACE3C5D0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79D84-6B34-A43C-11E5-4DBCCC2C0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ADB53-EBC5-A53F-EDF9-97760C63F553}"/>
              </a:ext>
            </a:extLst>
          </p:cNvPr>
          <p:cNvSpPr>
            <a:spLocks noGrp="1"/>
          </p:cNvSpPr>
          <p:nvPr>
            <p:ph type="body" idx="1"/>
          </p:nvPr>
        </p:nvSpPr>
        <p:spPr>
          <a:xfrm>
            <a:off x="304801" y="4415790"/>
            <a:ext cx="6324600" cy="4183380"/>
          </a:xfrm>
        </p:spPr>
        <p:txBody>
          <a:bodyPr/>
          <a:lstStyle/>
          <a:p>
            <a:pPr>
              <a:lnSpc>
                <a:spcPct val="100000"/>
              </a:lnSpc>
            </a:pPr>
            <a:r>
              <a:rPr lang="en-US" dirty="0">
                <a:latin typeface="Century Gothic" panose="020B0502020202020204" pitchFamily="34" charset="0"/>
              </a:rPr>
              <a:t>Setting Patterns. Have you or your team been setting patterns? Have you used this route before? Have you been conducting activities at the same time every day? If you have set a pattern, you could be targeted. Two very common examples of pattern setting include using the same routes while patrolling or stopping on patrol in the same locations. In the majority of IED strikes, there has been some kind of targetable pattern that has been set by friendly forces. </a:t>
            </a:r>
          </a:p>
        </p:txBody>
      </p:sp>
      <p:sp>
        <p:nvSpPr>
          <p:cNvPr id="4" name="Slide Number Placeholder 3">
            <a:extLst>
              <a:ext uri="{FF2B5EF4-FFF2-40B4-BE49-F238E27FC236}">
                <a16:creationId xmlns:a16="http://schemas.microsoft.com/office/drawing/2014/main" id="{9C5A29BA-EF3F-A57C-610A-6240A95B354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09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7CF-FE84-240F-7835-8BB31227C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E4A3B-BC94-3F3D-B2F9-98FB8B629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22365-13BD-005D-65CC-3AF284C45AF3}"/>
              </a:ext>
            </a:extLst>
          </p:cNvPr>
          <p:cNvSpPr>
            <a:spLocks noGrp="1"/>
          </p:cNvSpPr>
          <p:nvPr>
            <p:ph type="body" idx="1"/>
          </p:nvPr>
        </p:nvSpPr>
        <p:spPr>
          <a:xfrm>
            <a:off x="304801" y="4415790"/>
            <a:ext cx="6324600" cy="4183380"/>
          </a:xfrm>
        </p:spPr>
        <p:txBody>
          <a:bodyPr/>
          <a:lstStyle/>
          <a:p>
            <a:pPr algn="l"/>
            <a:r>
              <a:rPr lang="en-US" dirty="0">
                <a:latin typeface="Century Gothic" panose="020B0502020202020204" pitchFamily="34" charset="0"/>
              </a:rPr>
              <a:t>CAGES should be used like a drill. Ask yourself systematically if any of the conditions of CAGES are met. If they are, you are almost certainly approaching a VP. This should trigger you to be on the look out for GSA. If you have identified that you are approaching a VP you should alert your patrol commander. </a:t>
            </a:r>
          </a:p>
        </p:txBody>
      </p:sp>
      <p:sp>
        <p:nvSpPr>
          <p:cNvPr id="4" name="Slide Number Placeholder 3">
            <a:extLst>
              <a:ext uri="{FF2B5EF4-FFF2-40B4-BE49-F238E27FC236}">
                <a16:creationId xmlns:a16="http://schemas.microsoft.com/office/drawing/2014/main" id="{CD59BA75-D51B-8587-7489-EDB0A5E103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5457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4EE04-2086-45E4-73F5-620BC4DED036}"/>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8747F17E-ADCD-84D1-0207-B3D4773287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6352A389-E985-559F-5A1C-D3D35C726A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70DB1F5C-423E-7513-E51F-6A554430EDBC}"/>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1FD37904-F954-0C80-1CAD-F95FFEE2D13A}"/>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1059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It is important to note the VA’s and VPs may be further categorized as Terrain or Situationally oriented VA/VPs. This is to say that VA/VPs may be determined both by the physical terrain or by or actions. The definitions of both are:</a:t>
            </a:r>
          </a:p>
          <a:p>
            <a:endParaRPr lang="en-US" dirty="0">
              <a:latin typeface="+mn-lt"/>
            </a:endParaRPr>
          </a:p>
          <a:p>
            <a:endParaRPr lang="en-GB" dirty="0"/>
          </a:p>
        </p:txBody>
      </p:sp>
    </p:spTree>
    <p:extLst>
      <p:ext uri="{BB962C8B-B14F-4D97-AF65-F5344CB8AC3E}">
        <p14:creationId xmlns:p14="http://schemas.microsoft.com/office/powerpoint/2010/main" val="3518602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is an example of a Terrain Oriented VP. </a:t>
            </a:r>
            <a:r>
              <a:rPr lang="en-US" b="1" dirty="0">
                <a:latin typeface="+mn-lt"/>
              </a:rPr>
              <a:t>Instructor Notes</a:t>
            </a:r>
            <a:r>
              <a:rPr lang="en-US" dirty="0">
                <a:latin typeface="+mn-lt"/>
              </a:rPr>
              <a:t>: Build the slide describing the hashed areas as restrictive terrain. This leaves a specific area which is channeled that would be classed as a VP. It is a VP because the terrain has forced us to be channeled. </a:t>
            </a:r>
            <a:endParaRPr lang="en-GB"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CF59-3C3C-4B8A-82C0-288D5642E6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79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91A29-301A-2DF2-23CB-7491870D9ED3}"/>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EF704CF1-DBAC-B478-0E34-3C567BEEB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endParaRPr>
          </a:p>
        </p:txBody>
      </p:sp>
      <p:sp>
        <p:nvSpPr>
          <p:cNvPr id="21506" name="Rectangle 2">
            <a:extLst>
              <a:ext uri="{FF2B5EF4-FFF2-40B4-BE49-F238E27FC236}">
                <a16:creationId xmlns:a16="http://schemas.microsoft.com/office/drawing/2014/main" id="{28768B2A-EF0B-D840-4866-44D81D109A54}"/>
              </a:ext>
            </a:extLst>
          </p:cNvPr>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5C271FB7-4A34-EE2D-465E-E8D749ED962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endParaRPr>
          </a:p>
        </p:txBody>
      </p:sp>
      <p:sp>
        <p:nvSpPr>
          <p:cNvPr id="21508" name="Notes Placeholder 2">
            <a:extLst>
              <a:ext uri="{FF2B5EF4-FFF2-40B4-BE49-F238E27FC236}">
                <a16:creationId xmlns:a16="http://schemas.microsoft.com/office/drawing/2014/main" id="{389F3A74-2F73-6A00-B0FB-C9F05FEDFFFA}"/>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altLang="ja-JP" baseline="0" dirty="0">
              <a:latin typeface="Arial" pitchFamily="34" charset="0"/>
              <a:cs typeface="Arial" pitchFamily="34" charset="0"/>
            </a:endParaRPr>
          </a:p>
        </p:txBody>
      </p:sp>
    </p:spTree>
    <p:extLst>
      <p:ext uri="{BB962C8B-B14F-4D97-AF65-F5344CB8AC3E}">
        <p14:creationId xmlns:p14="http://schemas.microsoft.com/office/powerpoint/2010/main" val="1470240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Red line is an example of a patrol</a:t>
            </a:r>
            <a:r>
              <a:rPr lang="en-GB" baseline="0" dirty="0">
                <a:latin typeface="+mn-lt"/>
              </a:rPr>
              <a:t> route. The patrol goes out at the same time every day, follows the same route and sets up a VCP at the same place everyday. This route is now a situational VA and the checkpoint is a situational VP. </a:t>
            </a:r>
            <a:endParaRPr lang="en-US" dirty="0">
              <a:latin typeface="+mn-lt"/>
            </a:endParaRPr>
          </a:p>
        </p:txBody>
      </p:sp>
    </p:spTree>
    <p:extLst>
      <p:ext uri="{BB962C8B-B14F-4D97-AF65-F5344CB8AC3E}">
        <p14:creationId xmlns:p14="http://schemas.microsoft.com/office/powerpoint/2010/main" val="1615273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CAEA-1CE7-8C28-0335-E06709A55CA2}"/>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0B49C487-061B-D160-3481-8B361CB719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B53B5E9A-F01D-7B96-8E80-04752766C8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84C72834-67FD-F826-F674-B8905017247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FDE23FA6-0880-95B8-DAAF-8776E7BBF078}"/>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9903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When deciding where to place an IED to target you, the Aggressor will consider the location where he thinks he will have the greatest chance of success. Points where your movement is forced to slow down or is channeled by the environment will increase the Aggressor's chance of success and therefore it is more likely that you will be targeted in these locations.</a:t>
            </a:r>
          </a:p>
          <a:p>
            <a:endParaRPr lang="en-US" dirty="0">
              <a:latin typeface="+mn-lt"/>
            </a:endParaRPr>
          </a:p>
          <a:p>
            <a:r>
              <a:rPr lang="en-US" dirty="0">
                <a:latin typeface="+mn-lt"/>
              </a:rPr>
              <a:t>When identifying where you might be targeted (VPs) consider the following;</a:t>
            </a:r>
          </a:p>
          <a:p>
            <a:endParaRPr lang="en-US" dirty="0">
              <a:latin typeface="+mn-lt"/>
            </a:endParaRPr>
          </a:p>
          <a:p>
            <a:pPr>
              <a:buFont typeface="Arial" panose="020B0604020202020204" pitchFamily="34" charset="0"/>
              <a:buChar char="•"/>
            </a:pPr>
            <a:r>
              <a:rPr lang="en-US" dirty="0">
                <a:latin typeface="+mn-lt"/>
              </a:rPr>
              <a:t>Obvious road junctions or bends in roads – i.e. obvious slow down points.</a:t>
            </a:r>
          </a:p>
          <a:p>
            <a:pPr>
              <a:buFont typeface="Arial" panose="020B0604020202020204" pitchFamily="34" charset="0"/>
              <a:buChar char="•"/>
            </a:pPr>
            <a:r>
              <a:rPr lang="en-US" dirty="0">
                <a:latin typeface="+mn-lt"/>
              </a:rPr>
              <a:t>High banked roads, culverts or bridges.</a:t>
            </a:r>
          </a:p>
          <a:p>
            <a:pPr>
              <a:buFont typeface="Arial" panose="020B0604020202020204" pitchFamily="34" charset="0"/>
              <a:buChar char="•"/>
            </a:pPr>
            <a:r>
              <a:rPr lang="en-US" dirty="0">
                <a:latin typeface="+mn-lt"/>
              </a:rPr>
              <a:t>All evident channels/choke points, e.g. alleyways, cul-de-sacs, routes flanked by walls, buildings or water etc.</a:t>
            </a:r>
          </a:p>
          <a:p>
            <a:pPr>
              <a:buFont typeface="Arial" panose="020B0604020202020204" pitchFamily="34" charset="0"/>
              <a:buChar char="•"/>
            </a:pPr>
            <a:r>
              <a:rPr lang="en-US" dirty="0">
                <a:latin typeface="+mn-lt"/>
              </a:rPr>
              <a:t>River, stream or </a:t>
            </a:r>
            <a:r>
              <a:rPr lang="en-US" dirty="0" err="1">
                <a:latin typeface="+mn-lt"/>
              </a:rPr>
              <a:t>Wadi</a:t>
            </a:r>
            <a:r>
              <a:rPr lang="en-US" dirty="0">
                <a:latin typeface="+mn-lt"/>
              </a:rPr>
              <a:t> crossings.</a:t>
            </a:r>
          </a:p>
          <a:p>
            <a:pPr>
              <a:buFont typeface="Arial" panose="020B0604020202020204" pitchFamily="34" charset="0"/>
              <a:buChar char="•"/>
            </a:pPr>
            <a:r>
              <a:rPr lang="en-US" dirty="0">
                <a:latin typeface="+mn-lt"/>
              </a:rPr>
              <a:t>Previous patrol routes. (Check honesty traces).</a:t>
            </a:r>
          </a:p>
          <a:p>
            <a:pPr>
              <a:buFont typeface="Arial" panose="020B0604020202020204" pitchFamily="34" charset="0"/>
              <a:buChar char="•"/>
            </a:pPr>
            <a:r>
              <a:rPr lang="en-US" dirty="0">
                <a:latin typeface="+mn-lt"/>
              </a:rPr>
              <a:t>Previous and likely future </a:t>
            </a:r>
            <a:r>
              <a:rPr lang="en-US" dirty="0" err="1">
                <a:latin typeface="+mn-lt"/>
              </a:rPr>
              <a:t>ICP</a:t>
            </a:r>
            <a:r>
              <a:rPr lang="en-US" dirty="0">
                <a:latin typeface="+mn-lt"/>
              </a:rPr>
              <a:t> locations and cordon positions.</a:t>
            </a:r>
          </a:p>
          <a:p>
            <a:pPr>
              <a:buFont typeface="Arial" panose="020B0604020202020204" pitchFamily="34" charset="0"/>
              <a:buChar char="•"/>
            </a:pPr>
            <a:r>
              <a:rPr lang="en-US" dirty="0">
                <a:latin typeface="+mn-lt"/>
              </a:rPr>
              <a:t>Frequently used/obvious approaches to SF base locations.</a:t>
            </a:r>
          </a:p>
          <a:p>
            <a:pPr>
              <a:buFont typeface="Arial" panose="020B0604020202020204" pitchFamily="34" charset="0"/>
              <a:buChar char="•"/>
            </a:pPr>
            <a:r>
              <a:rPr lang="en-US" dirty="0">
                <a:latin typeface="+mn-lt"/>
              </a:rPr>
              <a:t>Potholes or other known obstructions on roads, tracks or paths.</a:t>
            </a:r>
          </a:p>
          <a:p>
            <a:endParaRPr lang="en-US" altLang="en-US" b="0" dirty="0">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12029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3: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63: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marR="0" lvl="0" indent="0" algn="just" defTabSz="914400" rtl="0" eaLnBrk="1" fontAlgn="auto" latinLnBrk="0" hangingPunct="1">
              <a:lnSpc>
                <a:spcPct val="120000"/>
              </a:lnSpc>
              <a:spcBef>
                <a:spcPts val="0"/>
              </a:spcBef>
              <a:spcAft>
                <a:spcPts val="0"/>
              </a:spcAft>
              <a:buClr>
                <a:prstClr val="black"/>
              </a:buClr>
              <a:buSzPts val="18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 previous IED attack at a particular location is evidence that all necessary conditions were present at that time. This is why aggressors may have chosen and continue to use them.</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360"/>
              </a:spcBef>
              <a:spcAft>
                <a:spcPts val="0"/>
              </a:spcAft>
              <a:buClr>
                <a:prstClr val="black"/>
              </a:buClr>
              <a:buSzPts val="1800"/>
              <a:buFont typeface="Arial"/>
              <a:buNone/>
              <a:tabLst/>
              <a:defRPr/>
            </a:pPr>
            <a:endPar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360"/>
              </a:spcBef>
              <a:spcAft>
                <a:spcPts val="0"/>
              </a:spcAft>
              <a:buClr>
                <a:prstClr val="black"/>
              </a:buClr>
              <a:buSzPts val="18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When a number of IED attacks occur at the same location, they are often referred to as “IED Hotspots”.</a:t>
            </a:r>
          </a:p>
          <a:p>
            <a:pPr marL="0" marR="0" lvl="0" indent="0" algn="just" defTabSz="914400" rtl="0" eaLnBrk="1" fontAlgn="auto" latinLnBrk="0" hangingPunct="1">
              <a:lnSpc>
                <a:spcPct val="100000"/>
              </a:lnSpc>
              <a:spcBef>
                <a:spcPts val="360"/>
              </a:spcBef>
              <a:spcAft>
                <a:spcPts val="0"/>
              </a:spcAft>
              <a:buClr>
                <a:prstClr val="black"/>
              </a:buClr>
              <a:buSzPts val="1800"/>
              <a:buFont typeface="Arial"/>
              <a:buNone/>
              <a:tabLst/>
              <a:defRPr/>
            </a:pPr>
            <a:endPar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360"/>
              </a:spcBef>
              <a:spcAft>
                <a:spcPts val="0"/>
              </a:spcAft>
              <a:buClr>
                <a:prstClr val="black"/>
              </a:buClr>
              <a:buSzPts val="18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The analysis tool of heat mapping using different </a:t>
            </a:r>
            <a:r>
              <a:rPr kumimoji="0" lang="en-US" sz="1200" b="0" i="0" u="none" strike="noStrike" kern="1200" cap="none" spc="0" normalizeH="0" baseline="0" noProof="0" dirty="0" err="1">
                <a:ln>
                  <a:noFill/>
                </a:ln>
                <a:solidFill>
                  <a:prstClr val="black"/>
                </a:solidFill>
                <a:effectLst/>
                <a:uLnTx/>
                <a:uFillTx/>
                <a:latin typeface="+mn-lt"/>
                <a:ea typeface="Calibri"/>
                <a:cs typeface="Calibri"/>
                <a:sym typeface="Calibri"/>
              </a:rPr>
              <a:t>colours</a:t>
            </a: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 to visually depict areas of higher IED activity in an area of consideration is very useful.</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360"/>
              </a:spcBef>
              <a:spcAft>
                <a:spcPts val="0"/>
              </a:spcAft>
              <a:buClr>
                <a:prstClr val="black"/>
              </a:buClr>
              <a:buSzPts val="1800"/>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lvl="0" indent="0" algn="l" rtl="0">
              <a:lnSpc>
                <a:spcPct val="100000"/>
              </a:lnSpc>
              <a:spcBef>
                <a:spcPts val="0"/>
              </a:spcBef>
              <a:spcAft>
                <a:spcPts val="0"/>
              </a:spcAft>
              <a:buNone/>
            </a:pPr>
            <a:endParaRPr dirty="0"/>
          </a:p>
        </p:txBody>
      </p:sp>
      <p:sp>
        <p:nvSpPr>
          <p:cNvPr id="848" name="Google Shape;848;p6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96974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4: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64: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marR="0" lvl="0" indent="0" algn="just" defTabSz="914400" rtl="0" eaLnBrk="1" fontAlgn="auto" latinLnBrk="0" hangingPunct="1">
              <a:lnSpc>
                <a:spcPct val="100000"/>
              </a:lnSpc>
              <a:spcBef>
                <a:spcPts val="0"/>
              </a:spcBef>
              <a:spcAft>
                <a:spcPts val="0"/>
              </a:spcAft>
              <a:buClr>
                <a:prstClr val="black"/>
              </a:buClr>
              <a:buSzPts val="18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Whenever a base location is established, it is necessary for logistical resupplies and operational deployment to enter and exit the base.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just" defTabSz="914400" rtl="0" eaLnBrk="1" fontAlgn="auto" latinLnBrk="0" hangingPunct="1">
              <a:lnSpc>
                <a:spcPct val="100000"/>
              </a:lnSpc>
              <a:spcBef>
                <a:spcPts val="360"/>
              </a:spcBef>
              <a:spcAft>
                <a:spcPts val="0"/>
              </a:spcAft>
              <a:buClr>
                <a:prstClr val="black"/>
              </a:buClr>
              <a:buSzPts val="18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There are limited number of approaches to a base.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just" defTabSz="914400" rtl="0" eaLnBrk="1" fontAlgn="auto" latinLnBrk="0" hangingPunct="1">
              <a:lnSpc>
                <a:spcPct val="100000"/>
              </a:lnSpc>
              <a:spcBef>
                <a:spcPts val="360"/>
              </a:spcBef>
              <a:spcAft>
                <a:spcPts val="0"/>
              </a:spcAft>
              <a:buClr>
                <a:prstClr val="black"/>
              </a:buClr>
              <a:buSzPts val="18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Aggressor can emplace an IED on these approaches as they are routes of </a:t>
            </a:r>
            <a:r>
              <a:rPr kumimoji="0" lang="en-US" sz="1200" b="1" i="1" u="none" strike="noStrike" kern="1200" cap="none" spc="0" normalizeH="0" baseline="0" noProof="0" dirty="0">
                <a:ln>
                  <a:noFill/>
                </a:ln>
                <a:solidFill>
                  <a:prstClr val="black"/>
                </a:solidFill>
                <a:effectLst/>
                <a:uLnTx/>
                <a:uFillTx/>
                <a:latin typeface="+mn-lt"/>
                <a:ea typeface="Calibri"/>
                <a:cs typeface="Calibri"/>
                <a:sym typeface="Calibri"/>
              </a:rPr>
              <a:t>canalization</a:t>
            </a: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t>
            </a:r>
            <a:endParaRPr kumimoji="0" lang="en-US" sz="1200" b="1" i="0" u="none" strike="noStrike" kern="1200" cap="none" spc="0" normalizeH="0" baseline="0" noProof="0" dirty="0">
              <a:ln>
                <a:noFill/>
              </a:ln>
              <a:solidFill>
                <a:prstClr val="black"/>
              </a:solidFill>
              <a:effectLst/>
              <a:uLnTx/>
              <a:uFillTx/>
              <a:latin typeface="+mn-lt"/>
              <a:ea typeface="Calibri"/>
              <a:cs typeface="Calibri"/>
              <a:sym typeface="Calibri"/>
            </a:endParaRPr>
          </a:p>
          <a:p>
            <a:pPr marL="342900" marR="0" lvl="0" indent="-342900" algn="just" defTabSz="914400" rtl="0" eaLnBrk="1" fontAlgn="auto" latinLnBrk="0" hangingPunct="1">
              <a:lnSpc>
                <a:spcPct val="100000"/>
              </a:lnSpc>
              <a:spcBef>
                <a:spcPts val="360"/>
              </a:spcBef>
              <a:spcAft>
                <a:spcPts val="0"/>
              </a:spcAft>
              <a:buClr>
                <a:prstClr val="black"/>
              </a:buClr>
              <a:buSzPts val="18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Increasing  the number of approaches and entry points a base has and if their use is varied randomly, the vulnerability of such approaches can be reduced,</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just" defTabSz="914400" rtl="0" eaLnBrk="1" fontAlgn="auto" latinLnBrk="0" hangingPunct="1">
              <a:lnSpc>
                <a:spcPct val="100000"/>
              </a:lnSpc>
              <a:spcBef>
                <a:spcPts val="360"/>
              </a:spcBef>
              <a:spcAft>
                <a:spcPts val="0"/>
              </a:spcAft>
              <a:buClr>
                <a:prstClr val="black"/>
              </a:buClr>
              <a:buSzPts val="1800"/>
              <a:buFont typeface="Arial"/>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However, additional security requirements as an increased number of entry points require additional assets to protect them from attack.</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lvl="0" indent="0" algn="l" rtl="0">
              <a:lnSpc>
                <a:spcPct val="100000"/>
              </a:lnSpc>
              <a:spcBef>
                <a:spcPts val="0"/>
              </a:spcBef>
              <a:spcAft>
                <a:spcPts val="0"/>
              </a:spcAft>
              <a:buNone/>
            </a:pPr>
            <a:endParaRPr dirty="0"/>
          </a:p>
        </p:txBody>
      </p:sp>
      <p:sp>
        <p:nvSpPr>
          <p:cNvPr id="858" name="Google Shape;858;p6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5643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65: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65: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marR="0" lvl="0" indent="0" algn="just" defTabSz="914400" rtl="0" eaLnBrk="1" fontAlgn="auto" latinLnBrk="0" hangingPunct="1">
              <a:lnSpc>
                <a:spcPct val="100000"/>
              </a:lnSpc>
              <a:spcBef>
                <a:spcPts val="0"/>
              </a:spcBef>
              <a:spcAft>
                <a:spcPts val="0"/>
              </a:spcAft>
              <a:buClr>
                <a:prstClr val="black"/>
              </a:buClr>
              <a:buSzPts val="18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Not all positions used by security force personnel are manned continually and are abandoned for periods of time and then reoccupied, e.g. </a:t>
            </a:r>
            <a:endParaRPr kumimoji="0" lang="en-US"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285750" marR="0" lvl="0" indent="-285750" algn="just" defTabSz="914400" rtl="0" eaLnBrk="1" fontAlgn="auto" latinLnBrk="0" hangingPunct="1">
              <a:lnSpc>
                <a:spcPct val="100000"/>
              </a:lnSpc>
              <a:spcBef>
                <a:spcPts val="0"/>
              </a:spcBef>
              <a:spcAft>
                <a:spcPts val="0"/>
              </a:spcAft>
              <a:buClr>
                <a:prstClr val="black"/>
              </a:buClr>
              <a:buSzPts val="18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Defensive positions out from a main base location that is only manned at certain times e.g. first light and last light</a:t>
            </a:r>
          </a:p>
          <a:p>
            <a:pPr marL="285750" marR="0" lvl="0" indent="-285750" algn="just" defTabSz="914400" rtl="0" eaLnBrk="1" fontAlgn="auto" latinLnBrk="0" hangingPunct="1">
              <a:lnSpc>
                <a:spcPct val="100000"/>
              </a:lnSpc>
              <a:spcBef>
                <a:spcPts val="0"/>
              </a:spcBef>
              <a:spcAft>
                <a:spcPts val="0"/>
              </a:spcAft>
              <a:buClr>
                <a:prstClr val="black"/>
              </a:buClr>
              <a:buSzPts val="18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Check Point (CP) only occupied for periods of high security e.g. Vehicle Check Point (VCP) at key urban points.</a:t>
            </a:r>
            <a:endParaRPr kumimoji="0" lang="en-US"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285750" marR="0" lvl="0" indent="-285750" algn="just" defTabSz="914400" rtl="0" eaLnBrk="1" fontAlgn="auto" latinLnBrk="0" hangingPunct="1">
              <a:lnSpc>
                <a:spcPct val="100000"/>
              </a:lnSpc>
              <a:spcBef>
                <a:spcPts val="0"/>
              </a:spcBef>
              <a:spcAft>
                <a:spcPts val="0"/>
              </a:spcAft>
              <a:buClr>
                <a:prstClr val="black"/>
              </a:buClr>
              <a:buSzPts val="18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 previously occupied position is abandoned due to aggressor action and later retaken. It is common practice to boobytrap such positions by retreating forces i.e. emplace IEDs.</a:t>
            </a:r>
          </a:p>
          <a:p>
            <a:pPr marL="285750" marR="0" lvl="0" indent="-285750" algn="just" defTabSz="914400" rtl="0" eaLnBrk="1" fontAlgn="auto" latinLnBrk="0" hangingPunct="1">
              <a:lnSpc>
                <a:spcPct val="100000"/>
              </a:lnSpc>
              <a:spcBef>
                <a:spcPts val="0"/>
              </a:spcBef>
              <a:spcAft>
                <a:spcPts val="0"/>
              </a:spcAft>
              <a:buClr>
                <a:prstClr val="black"/>
              </a:buClr>
              <a:buSzPts val="1800"/>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prstClr val="black"/>
              </a:buClr>
              <a:buSzPts val="1800"/>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You can see from the table an example where friendly forces continue to re-occupy a disused FOB. Note the number of IED incidents.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lvl="0" indent="0" algn="l" rtl="0">
              <a:lnSpc>
                <a:spcPct val="100000"/>
              </a:lnSpc>
              <a:spcBef>
                <a:spcPts val="0"/>
              </a:spcBef>
              <a:spcAft>
                <a:spcPts val="0"/>
              </a:spcAft>
              <a:buNone/>
            </a:pPr>
            <a:endParaRPr dirty="0"/>
          </a:p>
        </p:txBody>
      </p:sp>
      <p:sp>
        <p:nvSpPr>
          <p:cNvPr id="868" name="Google Shape;868;p6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80008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2BFD9D25-2D4A-0BD3-967C-5C1B7EF4847F}"/>
            </a:ext>
          </a:extLst>
        </p:cNvPr>
        <p:cNvGrpSpPr/>
        <p:nvPr/>
      </p:nvGrpSpPr>
      <p:grpSpPr>
        <a:xfrm>
          <a:off x="0" y="0"/>
          <a:ext cx="0" cy="0"/>
          <a:chOff x="0" y="0"/>
          <a:chExt cx="0" cy="0"/>
        </a:xfrm>
      </p:grpSpPr>
      <p:sp>
        <p:nvSpPr>
          <p:cNvPr id="181" name="Google Shape;181;p13:notes">
            <a:extLst>
              <a:ext uri="{FF2B5EF4-FFF2-40B4-BE49-F238E27FC236}">
                <a16:creationId xmlns:a16="http://schemas.microsoft.com/office/drawing/2014/main" id="{A6AED416-39F7-047D-FE01-803CBD8A99F6}"/>
              </a:ext>
            </a:extLst>
          </p:cNvPr>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3:notes">
            <a:extLst>
              <a:ext uri="{FF2B5EF4-FFF2-40B4-BE49-F238E27FC236}">
                <a16:creationId xmlns:a16="http://schemas.microsoft.com/office/drawing/2014/main" id="{8444CDAB-F66F-3FBD-E617-4C1AC9F2B2EA}"/>
              </a:ext>
            </a:extLst>
          </p:cNvPr>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83" name="Google Shape;183;p13:notes">
            <a:extLst>
              <a:ext uri="{FF2B5EF4-FFF2-40B4-BE49-F238E27FC236}">
                <a16:creationId xmlns:a16="http://schemas.microsoft.com/office/drawing/2014/main" id="{9BBA5326-D81B-8769-BFEE-59F39C8C223B}"/>
              </a:ext>
            </a:extLst>
          </p:cNvPr>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74942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67: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67: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dirty="0">
                <a:latin typeface="+mn-lt"/>
              </a:rPr>
              <a:t>Culverts are an example of a VP as they force us to slow down and become canalized. </a:t>
            </a:r>
            <a:endParaRPr dirty="0">
              <a:latin typeface="+mn-lt"/>
            </a:endParaRPr>
          </a:p>
        </p:txBody>
      </p:sp>
      <p:sp>
        <p:nvSpPr>
          <p:cNvPr id="893" name="Google Shape;893;p6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96097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68: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68: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marR="0" lvl="0" indent="0" algn="just" defTabSz="914400" rtl="0" eaLnBrk="1" fontAlgn="auto" latinLnBrk="0" hangingPunct="1">
              <a:lnSpc>
                <a:spcPct val="100000"/>
              </a:lnSpc>
              <a:spcBef>
                <a:spcPts val="0"/>
              </a:spcBef>
              <a:spcAft>
                <a:spcPts val="0"/>
              </a:spcAft>
              <a:buClr>
                <a:prstClr val="black"/>
              </a:buClr>
              <a:buSzPts val="20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Bridges are build across rivers because surrounding area is impassable. River crossing points and bridges over rivers, wadis, ditches and valleys force those using them to use pre-defined routes i.e. </a:t>
            </a:r>
            <a:r>
              <a:rPr kumimoji="0" lang="en-US" sz="1200" b="1" i="1" u="none" strike="noStrike" kern="1200" cap="none" spc="0" normalizeH="0" baseline="0" noProof="0" dirty="0" err="1">
                <a:ln>
                  <a:noFill/>
                </a:ln>
                <a:solidFill>
                  <a:prstClr val="black"/>
                </a:solidFill>
                <a:effectLst/>
                <a:uLnTx/>
                <a:uFillTx/>
                <a:latin typeface="+mn-lt"/>
                <a:ea typeface="Calibri"/>
                <a:cs typeface="Calibri"/>
                <a:sym typeface="Calibri"/>
              </a:rPr>
              <a:t>canalised</a:t>
            </a:r>
            <a:r>
              <a:rPr kumimoji="0" lang="en-US" sz="1200" b="1" i="1" u="none" strike="noStrike" kern="1200" cap="none" spc="0" normalizeH="0" baseline="0" noProof="0" dirty="0">
                <a:ln>
                  <a:noFill/>
                </a:ln>
                <a:solidFill>
                  <a:prstClr val="black"/>
                </a:solidFill>
                <a:effectLst/>
                <a:uLnTx/>
                <a:uFillTx/>
                <a:latin typeface="+mn-lt"/>
                <a:ea typeface="Calibri"/>
                <a:cs typeface="Calibri"/>
                <a:sym typeface="Calibri"/>
              </a:rPr>
              <a:t> routes.</a:t>
            </a:r>
            <a:endPar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400"/>
              </a:spcBef>
              <a:spcAft>
                <a:spcPts val="0"/>
              </a:spcAft>
              <a:buClr>
                <a:prstClr val="black"/>
              </a:buClr>
              <a:buSzPts val="2000"/>
              <a:buFont typeface="Arial"/>
              <a:buNone/>
              <a:tabLst/>
              <a:defRPr/>
            </a:pPr>
            <a:endPar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400"/>
              </a:spcBef>
              <a:spcAft>
                <a:spcPts val="0"/>
              </a:spcAft>
              <a:buClr>
                <a:prstClr val="black"/>
              </a:buClr>
              <a:buSzPts val="20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At crossing points where there is no solid surface such as non-bridged wadi, stream and river crossing points the surface will be soft making emplacement easier and possibly the wetness allow for lower ground signs of IED emplacement.</a:t>
            </a:r>
            <a:endParaRPr kumimoji="0" lang="en-US"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0" marR="0" lvl="0" indent="0" algn="just" defTabSz="914400" rtl="0" eaLnBrk="1" fontAlgn="auto" latinLnBrk="0" hangingPunct="1">
              <a:lnSpc>
                <a:spcPct val="100000"/>
              </a:lnSpc>
              <a:spcBef>
                <a:spcPts val="400"/>
              </a:spcBef>
              <a:spcAft>
                <a:spcPts val="0"/>
              </a:spcAft>
              <a:buClr>
                <a:prstClr val="black"/>
              </a:buClr>
              <a:buSzPts val="2000"/>
              <a:buFont typeface="Arial"/>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0" marR="0" lvl="0" indent="0" algn="just" defTabSz="914400" rtl="0" eaLnBrk="1" fontAlgn="auto" latinLnBrk="0" hangingPunct="1">
              <a:lnSpc>
                <a:spcPct val="100000"/>
              </a:lnSpc>
              <a:spcBef>
                <a:spcPts val="400"/>
              </a:spcBef>
              <a:spcAft>
                <a:spcPts val="0"/>
              </a:spcAft>
              <a:buClr>
                <a:prstClr val="black"/>
              </a:buClr>
              <a:buSzPts val="20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sym typeface="Calibri"/>
              </a:rPr>
              <a:t>Stream beds are good to emplace IEDs in low water or rocky areas.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lvl="0" indent="0" algn="l" rtl="0">
              <a:lnSpc>
                <a:spcPct val="100000"/>
              </a:lnSpc>
              <a:spcBef>
                <a:spcPts val="0"/>
              </a:spcBef>
              <a:spcAft>
                <a:spcPts val="0"/>
              </a:spcAft>
              <a:buNone/>
            </a:pPr>
            <a:endParaRPr dirty="0"/>
          </a:p>
        </p:txBody>
      </p:sp>
      <p:sp>
        <p:nvSpPr>
          <p:cNvPr id="904" name="Google Shape;904;p6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51709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latin typeface="+mn-lt"/>
              </a:rPr>
              <a:t>This slide shows an example of a bridge across a river. You can see from the incidents the number of times it was targeted by IEDs. This also is an example of sharp bends, see later slide. </a:t>
            </a:r>
            <a:endParaRPr dirty="0">
              <a:latin typeface="+mn-lt"/>
            </a:endParaRPr>
          </a:p>
        </p:txBody>
      </p:sp>
      <p:sp>
        <p:nvSpPr>
          <p:cNvPr id="220" name="Google Shape;220;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340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CFAB-6733-C5D7-44EC-A6D2F8255FDF}"/>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E1ADA4C6-6B09-E150-2E5E-310780A728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endParaRPr>
          </a:p>
        </p:txBody>
      </p:sp>
      <p:sp>
        <p:nvSpPr>
          <p:cNvPr id="21506" name="Rectangle 2">
            <a:extLst>
              <a:ext uri="{FF2B5EF4-FFF2-40B4-BE49-F238E27FC236}">
                <a16:creationId xmlns:a16="http://schemas.microsoft.com/office/drawing/2014/main" id="{1067C6F2-3016-3E14-E4C4-63B460D5DB1A}"/>
              </a:ext>
            </a:extLst>
          </p:cNvPr>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68C08B30-A944-04BB-1A39-23CDD4B17FC0}"/>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endParaRPr>
          </a:p>
        </p:txBody>
      </p:sp>
      <p:sp>
        <p:nvSpPr>
          <p:cNvPr id="21508" name="Notes Placeholder 2">
            <a:extLst>
              <a:ext uri="{FF2B5EF4-FFF2-40B4-BE49-F238E27FC236}">
                <a16:creationId xmlns:a16="http://schemas.microsoft.com/office/drawing/2014/main" id="{F2B5310E-54B6-FCA2-B0EB-7045B2989263}"/>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altLang="ja-JP" dirty="0">
              <a:latin typeface="Arial" pitchFamily="34" charset="0"/>
              <a:cs typeface="Arial" pitchFamily="34" charset="0"/>
            </a:endParaRPr>
          </a:p>
        </p:txBody>
      </p:sp>
    </p:spTree>
    <p:extLst>
      <p:ext uri="{BB962C8B-B14F-4D97-AF65-F5344CB8AC3E}">
        <p14:creationId xmlns:p14="http://schemas.microsoft.com/office/powerpoint/2010/main" val="4061631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70: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70: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2000"/>
              <a:buNone/>
            </a:pPr>
            <a:r>
              <a:rPr lang="en-US" sz="1200" dirty="0">
                <a:latin typeface="Century Gothic" panose="020B0502020202020204" pitchFamily="34" charset="0"/>
              </a:rPr>
              <a:t>Intersections and junctions are points on a route at which vehicles are forced to </a:t>
            </a:r>
            <a:r>
              <a:rPr lang="en-US" sz="1200" b="1" i="1" dirty="0">
                <a:latin typeface="Century Gothic" panose="020B0502020202020204" pitchFamily="34" charset="0"/>
              </a:rPr>
              <a:t>slow down or stop </a:t>
            </a:r>
            <a:r>
              <a:rPr lang="en-US" sz="1200" dirty="0">
                <a:latin typeface="Century Gothic" panose="020B0502020202020204" pitchFamily="34" charset="0"/>
              </a:rPr>
              <a:t>due to traffic or to avoid an accident.</a:t>
            </a:r>
          </a:p>
          <a:p>
            <a:pPr marL="0" lvl="0" indent="0" algn="l" rtl="0">
              <a:spcBef>
                <a:spcPts val="0"/>
              </a:spcBef>
              <a:spcAft>
                <a:spcPts val="0"/>
              </a:spcAft>
              <a:buClr>
                <a:schemeClr val="dk1"/>
              </a:buClr>
              <a:buSzPts val="2000"/>
              <a:buNone/>
            </a:pPr>
            <a:endParaRPr lang="en-US" sz="1200" dirty="0">
              <a:latin typeface="Century Gothic" panose="020B0502020202020204" pitchFamily="34" charset="0"/>
            </a:endParaRPr>
          </a:p>
          <a:p>
            <a:pPr marL="0" lvl="0" indent="0" algn="l" rtl="0">
              <a:spcBef>
                <a:spcPts val="0"/>
              </a:spcBef>
              <a:spcAft>
                <a:spcPts val="0"/>
              </a:spcAft>
              <a:buClr>
                <a:schemeClr val="dk1"/>
              </a:buClr>
              <a:buSzPts val="2000"/>
              <a:buNone/>
            </a:pPr>
            <a:r>
              <a:rPr lang="en-US" sz="1200" dirty="0">
                <a:latin typeface="Century Gothic" panose="020B0502020202020204" pitchFamily="34" charset="0"/>
              </a:rPr>
              <a:t>Such VP offer an aggressor </a:t>
            </a:r>
            <a:endParaRPr lang="en-US" dirty="0">
              <a:latin typeface="Century Gothic" panose="020B0502020202020204" pitchFamily="34" charset="0"/>
            </a:endParaRPr>
          </a:p>
          <a:p>
            <a:pPr marL="342900" lvl="0" indent="-342900" algn="l" rtl="0">
              <a:spcBef>
                <a:spcPts val="400"/>
              </a:spcBef>
              <a:spcAft>
                <a:spcPts val="0"/>
              </a:spcAft>
              <a:buClr>
                <a:schemeClr val="dk1"/>
              </a:buClr>
              <a:buSzPts val="2000"/>
              <a:buFont typeface="Arial" panose="020B0604020202020204" pitchFamily="34" charset="0"/>
              <a:buChar char="•"/>
            </a:pPr>
            <a:r>
              <a:rPr lang="en-US" sz="1200" dirty="0">
                <a:latin typeface="Century Gothic" panose="020B0502020202020204" pitchFamily="34" charset="0"/>
              </a:rPr>
              <a:t>Slow moving or static target</a:t>
            </a:r>
            <a:endParaRPr lang="en-US" dirty="0">
              <a:latin typeface="Century Gothic" panose="020B0502020202020204" pitchFamily="34" charset="0"/>
            </a:endParaRPr>
          </a:p>
          <a:p>
            <a:pPr marL="342900" lvl="0" indent="-342900" algn="l" rtl="0">
              <a:spcBef>
                <a:spcPts val="400"/>
              </a:spcBef>
              <a:spcAft>
                <a:spcPts val="0"/>
              </a:spcAft>
              <a:buClr>
                <a:schemeClr val="dk1"/>
              </a:buClr>
              <a:buSzPts val="2000"/>
              <a:buFont typeface="Arial" panose="020B0604020202020204" pitchFamily="34" charset="0"/>
              <a:buChar char="•"/>
            </a:pPr>
            <a:r>
              <a:rPr lang="en-US" sz="1200" dirty="0">
                <a:latin typeface="Century Gothic" panose="020B0502020202020204" pitchFamily="34" charset="0"/>
              </a:rPr>
              <a:t>Compacted targets</a:t>
            </a:r>
            <a:endParaRPr lang="en-US" dirty="0">
              <a:latin typeface="Century Gothic" panose="020B0502020202020204" pitchFamily="34" charset="0"/>
            </a:endParaRPr>
          </a:p>
          <a:p>
            <a:pPr marL="342900" lvl="0" indent="-342900" algn="l" rtl="0">
              <a:spcBef>
                <a:spcPts val="400"/>
              </a:spcBef>
              <a:spcAft>
                <a:spcPts val="0"/>
              </a:spcAft>
              <a:buClr>
                <a:schemeClr val="dk1"/>
              </a:buClr>
              <a:buSzPts val="2000"/>
              <a:buFont typeface="Arial" panose="020B0604020202020204" pitchFamily="34" charset="0"/>
              <a:buChar char="•"/>
            </a:pPr>
            <a:r>
              <a:rPr lang="en-US" sz="1200" dirty="0">
                <a:latin typeface="Century Gothic" panose="020B0502020202020204" pitchFamily="34" charset="0"/>
              </a:rPr>
              <a:t> Predictable target actions at this location</a:t>
            </a:r>
            <a:endParaRPr lang="en-US" dirty="0">
              <a:latin typeface="Century Gothic" panose="020B0502020202020204" pitchFamily="34" charset="0"/>
            </a:endParaRPr>
          </a:p>
          <a:p>
            <a:pPr marL="0" lvl="0" indent="0" algn="l" rtl="0">
              <a:lnSpc>
                <a:spcPct val="100000"/>
              </a:lnSpc>
              <a:spcBef>
                <a:spcPts val="0"/>
              </a:spcBef>
              <a:spcAft>
                <a:spcPts val="0"/>
              </a:spcAft>
              <a:buNone/>
            </a:pPr>
            <a:endParaRPr dirty="0"/>
          </a:p>
        </p:txBody>
      </p:sp>
      <p:sp>
        <p:nvSpPr>
          <p:cNvPr id="923" name="Google Shape;923;p7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448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71: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71: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Sharp turns on routes are points where vehicles are forced to </a:t>
            </a:r>
            <a:r>
              <a:rPr lang="en-US" sz="1200" b="1" i="1" dirty="0">
                <a:latin typeface="Century Gothic" panose="020B0502020202020204" pitchFamily="34" charset="0"/>
              </a:rPr>
              <a:t>slow down </a:t>
            </a:r>
            <a:r>
              <a:rPr lang="en-US" sz="1200" dirty="0">
                <a:latin typeface="Century Gothic" panose="020B0502020202020204" pitchFamily="34" charset="0"/>
              </a:rPr>
              <a:t>to avoid coming off the road or turning the vehicle over, making target engagement easier for an aggressor.</a:t>
            </a:r>
            <a:endParaRPr lang="en-US" sz="1200" b="1" i="1" dirty="0">
              <a:latin typeface="Century Gothic" panose="020B0502020202020204" pitchFamily="34" charset="0"/>
            </a:endParaRPr>
          </a:p>
          <a:p>
            <a:pPr marL="0" lvl="0" indent="0" algn="l" rtl="0">
              <a:lnSpc>
                <a:spcPct val="100000"/>
              </a:lnSpc>
              <a:spcBef>
                <a:spcPts val="0"/>
              </a:spcBef>
              <a:spcAft>
                <a:spcPts val="0"/>
              </a:spcAft>
              <a:buNone/>
            </a:pPr>
            <a:endParaRPr dirty="0"/>
          </a:p>
        </p:txBody>
      </p:sp>
      <p:sp>
        <p:nvSpPr>
          <p:cNvPr id="934" name="Google Shape;934;p7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74886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72: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72: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Choke points are locations in which the terrain or an obstacle does not allow the free movement through it and requires the use of pre-defined route i.e. they are points of </a:t>
            </a:r>
            <a:r>
              <a:rPr kumimoji="0" lang="en-US" sz="1800" b="1" i="1" u="none" strike="noStrike" kern="1200" cap="none" spc="0" normalizeH="0" baseline="0" noProof="0" dirty="0" err="1">
                <a:ln>
                  <a:noFill/>
                </a:ln>
                <a:solidFill>
                  <a:prstClr val="black"/>
                </a:solidFill>
                <a:effectLst/>
                <a:uLnTx/>
                <a:uFillTx/>
                <a:latin typeface="Calibri"/>
                <a:ea typeface="Calibri"/>
                <a:cs typeface="Calibri"/>
                <a:sym typeface="Calibri"/>
              </a:rPr>
              <a:t>canalisation</a:t>
            </a: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 which an aggressor can exploit.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Movement being restricted to a specific route through man made or natural obstacles in your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Examples of areas of </a:t>
            </a:r>
            <a:r>
              <a:rPr kumimoji="0" lang="en-US" sz="1800" b="0" i="0" u="none" strike="noStrike" kern="1200" cap="none" spc="0" normalizeH="0" baseline="0" noProof="0" dirty="0" err="1">
                <a:ln>
                  <a:noFill/>
                </a:ln>
                <a:solidFill>
                  <a:prstClr val="black"/>
                </a:solidFill>
                <a:effectLst/>
                <a:uLnTx/>
                <a:uFillTx/>
                <a:latin typeface="Calibri"/>
                <a:ea typeface="Calibri"/>
                <a:cs typeface="Calibri"/>
                <a:sym typeface="Calibri"/>
              </a:rPr>
              <a:t>canalisation</a:t>
            </a: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 include: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just" defTabSz="914400" rtl="0" eaLnBrk="1" fontAlgn="auto" latinLnBrk="0" hangingPunct="1">
              <a:lnSpc>
                <a:spcPct val="100000"/>
              </a:lnSpc>
              <a:spcBef>
                <a:spcPts val="0"/>
              </a:spcBef>
              <a:spcAft>
                <a:spcPts val="0"/>
              </a:spcAft>
              <a:buClr>
                <a:prstClr val="black"/>
              </a:buClr>
              <a:buSzPts val="1800"/>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Rocks, fallen trees or broken down vehicles on the route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just" defTabSz="914400" rtl="0" eaLnBrk="1" fontAlgn="auto" latinLnBrk="0" hangingPunct="1">
              <a:lnSpc>
                <a:spcPct val="100000"/>
              </a:lnSpc>
              <a:spcBef>
                <a:spcPts val="0"/>
              </a:spcBef>
              <a:spcAft>
                <a:spcPts val="0"/>
              </a:spcAft>
              <a:buClr>
                <a:prstClr val="black"/>
              </a:buClr>
              <a:buSzPts val="1800"/>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The entry / exit to a valley or pass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just" defTabSz="914400" rtl="0" eaLnBrk="1" fontAlgn="auto" latinLnBrk="0" hangingPunct="1">
              <a:lnSpc>
                <a:spcPct val="100000"/>
              </a:lnSpc>
              <a:spcBef>
                <a:spcPts val="0"/>
              </a:spcBef>
              <a:spcAft>
                <a:spcPts val="0"/>
              </a:spcAft>
              <a:buClr>
                <a:prstClr val="black"/>
              </a:buClr>
              <a:buSzPts val="1800"/>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 gap in a wall</a:t>
            </a:r>
            <a:endParaRPr dirty="0"/>
          </a:p>
        </p:txBody>
      </p:sp>
      <p:sp>
        <p:nvSpPr>
          <p:cNvPr id="947" name="Google Shape;947;p7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34260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0: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Steep slopes can be a VP due to the need of a vehicle, particularly travelling up hill to need to slow down. Similarly, the crest of hills with a steep slope, often means that as a vehicle crests the hill, the road cannot be seen due to the front of the vehicle obscuring the road. This means it is hard to spot GSA. </a:t>
            </a:r>
            <a:endParaRPr dirty="0"/>
          </a:p>
        </p:txBody>
      </p:sp>
      <p:sp>
        <p:nvSpPr>
          <p:cNvPr id="265" name="Google Shape;265;p2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0005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Soft Ground</a:t>
            </a:r>
            <a:endParaRPr lang="en-GB" sz="1200" dirty="0">
              <a:effectLst/>
              <a:latin typeface="Century Gothic" panose="020B0502020202020204" pitchFamily="34" charset="0"/>
              <a:ea typeface="Times New Roman" panose="02020603050405020304" pitchFamily="18" charset="0"/>
            </a:endParaRPr>
          </a:p>
          <a:p>
            <a:r>
              <a:rPr lang="en-GB" sz="1200" dirty="0">
                <a:effectLst/>
                <a:latin typeface="Century Gothic" panose="020B0502020202020204" pitchFamily="34" charset="0"/>
                <a:ea typeface="+mj-ea"/>
                <a:cs typeface="+mj-cs"/>
                <a:sym typeface="Calibri"/>
              </a:rPr>
              <a:t>Soft ground can prove advantageous to the adversary:</a:t>
            </a:r>
          </a:p>
          <a:p>
            <a:pPr lvl="0"/>
            <a:r>
              <a:rPr lang="en-GB" sz="1200" dirty="0">
                <a:effectLst/>
                <a:latin typeface="Century Gothic" panose="020B0502020202020204" pitchFamily="34" charset="0"/>
                <a:ea typeface="+mj-ea"/>
                <a:cs typeface="+mj-cs"/>
                <a:sym typeface="Calibri"/>
              </a:rPr>
              <a:t>It is easier to emplace devices in soft ground,</a:t>
            </a:r>
          </a:p>
          <a:p>
            <a:pPr lvl="0"/>
            <a:r>
              <a:rPr lang="en-GB" sz="1200" dirty="0">
                <a:effectLst/>
                <a:latin typeface="Century Gothic" panose="020B0502020202020204" pitchFamily="34" charset="0"/>
                <a:ea typeface="+mj-ea"/>
                <a:cs typeface="+mj-cs"/>
                <a:sym typeface="Calibri"/>
              </a:rPr>
              <a:t>Vehicles are forced to slow down,</a:t>
            </a:r>
          </a:p>
          <a:p>
            <a:pPr lvl="0"/>
            <a:r>
              <a:rPr lang="en-GB" sz="1200" dirty="0">
                <a:effectLst/>
                <a:latin typeface="Century Gothic" panose="020B0502020202020204" pitchFamily="34" charset="0"/>
                <a:ea typeface="+mj-ea"/>
                <a:cs typeface="+mj-cs"/>
                <a:sym typeface="Calibri"/>
              </a:rPr>
              <a:t>Vehicles can become stuck,</a:t>
            </a:r>
          </a:p>
          <a:p>
            <a:pPr lvl="0"/>
            <a:r>
              <a:rPr lang="en-GB" sz="1200" dirty="0">
                <a:effectLst/>
                <a:latin typeface="Century Gothic" panose="020B0502020202020204" pitchFamily="34" charset="0"/>
                <a:ea typeface="+mj-ea"/>
                <a:cs typeface="+mj-cs"/>
                <a:sym typeface="Calibri"/>
              </a:rPr>
              <a:t>Troops may have to dismount vehicle to help with recovery if they do get stuck.</a:t>
            </a:r>
          </a:p>
          <a:p>
            <a:endParaRPr lang="en-GB" dirty="0"/>
          </a:p>
        </p:txBody>
      </p:sp>
    </p:spTree>
    <p:extLst>
      <p:ext uri="{BB962C8B-B14F-4D97-AF65-F5344CB8AC3E}">
        <p14:creationId xmlns:p14="http://schemas.microsoft.com/office/powerpoint/2010/main" val="2328794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CA" sz="1200" dirty="0">
                <a:effectLst/>
                <a:latin typeface="Century Gothic" panose="020B0502020202020204" pitchFamily="34" charset="0"/>
                <a:ea typeface="Arial" panose="020B0604020202020204" pitchFamily="34" charset="0"/>
                <a:cs typeface="Arial" panose="020B0604020202020204" pitchFamily="34" charset="0"/>
              </a:rPr>
              <a:t>Common characteristics of vulnerable areas include (mnemonic POLICE THESE): </a:t>
            </a:r>
            <a:endParaRPr lang="en-GB" sz="1200" dirty="0">
              <a:effectLst/>
              <a:latin typeface="Century Gothic" panose="020B0502020202020204" pitchFamily="34" charset="0"/>
              <a:ea typeface="Arial" panose="020B0604020202020204" pitchFamily="34" charset="0"/>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P</a:t>
            </a:r>
            <a:r>
              <a:rPr lang="en-CA" sz="1200" dirty="0">
                <a:solidFill>
                  <a:srgbClr val="000000"/>
                </a:solidFill>
                <a:effectLst/>
                <a:latin typeface="Century Gothic" panose="020B0502020202020204" pitchFamily="34" charset="0"/>
                <a:ea typeface="Noto Sans Symbols"/>
                <a:cs typeface="Arial" panose="020B0604020202020204" pitchFamily="34" charset="0"/>
              </a:rPr>
              <a:t>reviously used tracks &amp; patrol routes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O</a:t>
            </a:r>
            <a:r>
              <a:rPr lang="en-CA" sz="1200" dirty="0">
                <a:solidFill>
                  <a:srgbClr val="000000"/>
                </a:solidFill>
                <a:effectLst/>
                <a:latin typeface="Century Gothic" panose="020B0502020202020204" pitchFamily="34" charset="0"/>
                <a:ea typeface="Noto Sans Symbols"/>
                <a:cs typeface="Arial" panose="020B0604020202020204" pitchFamily="34" charset="0"/>
              </a:rPr>
              <a:t>ften used positions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L</a:t>
            </a:r>
            <a:r>
              <a:rPr lang="en-CA" sz="1200" dirty="0">
                <a:solidFill>
                  <a:srgbClr val="000000"/>
                </a:solidFill>
                <a:effectLst/>
                <a:latin typeface="Century Gothic" panose="020B0502020202020204" pitchFamily="34" charset="0"/>
                <a:ea typeface="Noto Sans Symbols"/>
                <a:cs typeface="Arial" panose="020B0604020202020204" pitchFamily="34" charset="0"/>
              </a:rPr>
              <a:t>inear features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I</a:t>
            </a:r>
            <a:r>
              <a:rPr lang="en-CA" sz="1200" dirty="0">
                <a:solidFill>
                  <a:srgbClr val="000000"/>
                </a:solidFill>
                <a:effectLst/>
                <a:latin typeface="Century Gothic" panose="020B0502020202020204" pitchFamily="34" charset="0"/>
                <a:ea typeface="Noto Sans Symbols"/>
                <a:cs typeface="Arial" panose="020B0604020202020204" pitchFamily="34" charset="0"/>
              </a:rPr>
              <a:t>nterior of buildings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C</a:t>
            </a:r>
            <a:r>
              <a:rPr lang="en-CA" sz="1200" dirty="0">
                <a:solidFill>
                  <a:srgbClr val="000000"/>
                </a:solidFill>
                <a:effectLst/>
                <a:latin typeface="Century Gothic" panose="020B0502020202020204" pitchFamily="34" charset="0"/>
                <a:ea typeface="Noto Sans Symbols"/>
                <a:cs typeface="Arial" panose="020B0604020202020204" pitchFamily="34" charset="0"/>
              </a:rPr>
              <a:t>analized routes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E</a:t>
            </a:r>
            <a:r>
              <a:rPr lang="en-CA" sz="1200" dirty="0">
                <a:solidFill>
                  <a:srgbClr val="000000"/>
                </a:solidFill>
                <a:effectLst/>
                <a:latin typeface="Century Gothic" panose="020B0502020202020204" pitchFamily="34" charset="0"/>
                <a:ea typeface="Noto Sans Symbols"/>
                <a:cs typeface="Arial" panose="020B0604020202020204" pitchFamily="34" charset="0"/>
              </a:rPr>
              <a:t>xtended long stretches of road</a:t>
            </a:r>
            <a:endParaRPr lang="en-GB" sz="1200" dirty="0">
              <a:effectLst/>
              <a:latin typeface="Century Gothic" panose="020B0502020202020204" pitchFamily="34" charset="0"/>
              <a:ea typeface="Noto Sans Symbols"/>
              <a:cs typeface="Noto Sans Symbols"/>
            </a:endParaRPr>
          </a:p>
          <a:p>
            <a:pPr marL="457200" marR="0">
              <a:spcBef>
                <a:spcPts val="0"/>
              </a:spcBef>
              <a:spcAft>
                <a:spcPts val="600"/>
              </a:spcAft>
            </a:pPr>
            <a:r>
              <a:rPr lang="en-CA" sz="1200" dirty="0">
                <a:solidFill>
                  <a:srgbClr val="000000"/>
                </a:solidFill>
                <a:effectLst/>
                <a:latin typeface="Century Gothic" panose="020B0502020202020204" pitchFamily="34" charset="0"/>
                <a:ea typeface="Arial" panose="020B0604020202020204" pitchFamily="34" charset="0"/>
                <a:cs typeface="Arial" panose="020B0604020202020204" pitchFamily="34" charset="0"/>
              </a:rPr>
              <a:t> </a:t>
            </a:r>
            <a:endParaRPr lang="en-GB" sz="1200" dirty="0">
              <a:effectLst/>
              <a:latin typeface="Century Gothic" panose="020B0502020202020204" pitchFamily="34" charset="0"/>
              <a:ea typeface="Arial" panose="020B0604020202020204" pitchFamily="34" charset="0"/>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T</a:t>
            </a:r>
            <a:r>
              <a:rPr lang="en-CA" sz="1200" dirty="0">
                <a:solidFill>
                  <a:srgbClr val="000000"/>
                </a:solidFill>
                <a:effectLst/>
                <a:latin typeface="Century Gothic" panose="020B0502020202020204" pitchFamily="34" charset="0"/>
                <a:ea typeface="Noto Sans Symbols"/>
                <a:cs typeface="Arial" panose="020B0604020202020204" pitchFamily="34" charset="0"/>
              </a:rPr>
              <a:t>actically important areas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H</a:t>
            </a:r>
            <a:r>
              <a:rPr lang="en-CA" sz="1200" dirty="0">
                <a:solidFill>
                  <a:srgbClr val="000000"/>
                </a:solidFill>
                <a:effectLst/>
                <a:latin typeface="Century Gothic" panose="020B0502020202020204" pitchFamily="34" charset="0"/>
                <a:ea typeface="Noto Sans Symbols"/>
                <a:cs typeface="Arial" panose="020B0604020202020204" pitchFamily="34" charset="0"/>
              </a:rPr>
              <a:t>igh ground dominated areas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E</a:t>
            </a:r>
            <a:r>
              <a:rPr lang="en-CA" sz="1200" dirty="0">
                <a:solidFill>
                  <a:srgbClr val="000000"/>
                </a:solidFill>
                <a:effectLst/>
                <a:latin typeface="Century Gothic" panose="020B0502020202020204" pitchFamily="34" charset="0"/>
                <a:ea typeface="Noto Sans Symbols"/>
                <a:cs typeface="Arial" panose="020B0604020202020204" pitchFamily="34" charset="0"/>
              </a:rPr>
              <a:t>scape routes into and out of areas</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S</a:t>
            </a:r>
            <a:r>
              <a:rPr lang="en-CA" sz="1200" dirty="0">
                <a:solidFill>
                  <a:srgbClr val="000000"/>
                </a:solidFill>
                <a:effectLst/>
                <a:latin typeface="Century Gothic" panose="020B0502020202020204" pitchFamily="34" charset="0"/>
                <a:ea typeface="Noto Sans Symbols"/>
                <a:cs typeface="Arial" panose="020B0604020202020204" pitchFamily="34" charset="0"/>
              </a:rPr>
              <a:t>uccessive VPs in close proximity</a:t>
            </a:r>
            <a:endParaRPr lang="en-GB" sz="1200" dirty="0">
              <a:effectLst/>
              <a:latin typeface="Century Gothic" panose="020B0502020202020204" pitchFamily="34" charset="0"/>
              <a:ea typeface="Noto Sans Symbols"/>
              <a:cs typeface="Noto Sans Symbols"/>
            </a:endParaRPr>
          </a:p>
          <a:p>
            <a:pPr marL="342900" marR="0" lvl="0" indent="-342900">
              <a:spcBef>
                <a:spcPts val="0"/>
              </a:spcBef>
              <a:spcAft>
                <a:spcPts val="600"/>
              </a:spcAft>
              <a:buFont typeface="Arial" panose="020B0604020202020204" pitchFamily="34" charset="0"/>
              <a:buChar char="●"/>
            </a:pPr>
            <a:r>
              <a:rPr lang="en-CA" sz="1200" b="1" dirty="0">
                <a:solidFill>
                  <a:srgbClr val="000000"/>
                </a:solidFill>
                <a:effectLst/>
                <a:latin typeface="Century Gothic" panose="020B0502020202020204" pitchFamily="34" charset="0"/>
                <a:ea typeface="Noto Sans Symbols"/>
                <a:cs typeface="Arial" panose="020B0604020202020204" pitchFamily="34" charset="0"/>
              </a:rPr>
              <a:t>E</a:t>
            </a:r>
            <a:r>
              <a:rPr lang="en-CA" sz="1200" dirty="0">
                <a:solidFill>
                  <a:srgbClr val="000000"/>
                </a:solidFill>
                <a:effectLst/>
                <a:latin typeface="Century Gothic" panose="020B0502020202020204" pitchFamily="34" charset="0"/>
                <a:ea typeface="Noto Sans Symbols"/>
                <a:cs typeface="Arial" panose="020B0604020202020204" pitchFamily="34" charset="0"/>
              </a:rPr>
              <a:t>xit or entry of areas of urban / rural interfaces;</a:t>
            </a:r>
            <a:endParaRPr lang="en-GB" sz="1200" dirty="0">
              <a:effectLst/>
              <a:latin typeface="Century Gothic" panose="020B0502020202020204" pitchFamily="34" charset="0"/>
              <a:ea typeface="Noto Sans Symbols"/>
              <a:cs typeface="Noto Sans Symbols"/>
            </a:endParaRPr>
          </a:p>
          <a:p>
            <a:endParaRPr lang="en-US" altLang="en-US" b="0" dirty="0">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07231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latin typeface="+mn-lt"/>
                <a:ea typeface="Arial" panose="020B0604020202020204" pitchFamily="34" charset="0"/>
                <a:cs typeface="Times New Roman" panose="02020603050405020304" pitchFamily="18" charset="0"/>
              </a:rPr>
              <a:t>These are examples of VAs. </a:t>
            </a:r>
          </a:p>
          <a:p>
            <a:pPr marL="171450" indent="-171450">
              <a:buFont typeface="Arial" panose="020B0604020202020204" pitchFamily="34" charset="0"/>
              <a:buChar char="•"/>
            </a:pPr>
            <a:r>
              <a:rPr lang="en-US" altLang="en-US" b="0" dirty="0">
                <a:latin typeface="+mn-lt"/>
                <a:ea typeface="Arial" panose="020B0604020202020204" pitchFamily="34" charset="0"/>
                <a:cs typeface="Times New Roman" panose="02020603050405020304" pitchFamily="18" charset="0"/>
              </a:rPr>
              <a:t>Long Sections of Channeled terrain force our travel to become predictable.</a:t>
            </a:r>
          </a:p>
          <a:p>
            <a:pPr marL="171450" indent="-171450">
              <a:buFont typeface="Arial" panose="020B0604020202020204" pitchFamily="34" charset="0"/>
              <a:buChar char="•"/>
            </a:pPr>
            <a:r>
              <a:rPr lang="en-US" altLang="en-US" b="0" dirty="0">
                <a:latin typeface="+mn-lt"/>
                <a:ea typeface="Arial" panose="020B0604020202020204" pitchFamily="34" charset="0"/>
                <a:cs typeface="Times New Roman" panose="02020603050405020304" pitchFamily="18" charset="0"/>
              </a:rPr>
              <a:t>A series of VPs which a close together can be considered as a single VA. </a:t>
            </a:r>
          </a:p>
          <a:p>
            <a:pPr marL="171450" indent="-171450">
              <a:buFont typeface="Arial" panose="020B0604020202020204" pitchFamily="34" charset="0"/>
              <a:buChar char="•"/>
            </a:pPr>
            <a:r>
              <a:rPr lang="en-US" altLang="en-US" b="0">
                <a:latin typeface="+mn-lt"/>
                <a:ea typeface="Arial" panose="020B0604020202020204" pitchFamily="34" charset="0"/>
                <a:cs typeface="Times New Roman" panose="02020603050405020304" pitchFamily="18" charset="0"/>
              </a:rPr>
              <a:t>Terrain dominated by high ground which affords the </a:t>
            </a:r>
            <a:r>
              <a:rPr lang="en-US" altLang="en-US">
                <a:latin typeface="+mn-lt"/>
                <a:ea typeface="Arial" panose="020B0604020202020204" pitchFamily="34" charset="0"/>
                <a:cs typeface="Times New Roman" panose="02020603050405020304" pitchFamily="18" charset="0"/>
              </a:rPr>
              <a:t>adversary an</a:t>
            </a:r>
            <a:r>
              <a:rPr lang="en-US" altLang="en-US" b="0">
                <a:latin typeface="+mn-lt"/>
                <a:ea typeface="Arial" panose="020B0604020202020204" pitchFamily="34" charset="0"/>
                <a:cs typeface="Times New Roman" panose="02020603050405020304" pitchFamily="18" charset="0"/>
              </a:rPr>
              <a:t> advantage of attack. </a:t>
            </a:r>
          </a:p>
          <a:p>
            <a:pPr marL="171450" indent="-171450">
              <a:buFont typeface="Arial" panose="020B0604020202020204" pitchFamily="34" charset="0"/>
              <a:buChar char="•"/>
            </a:pPr>
            <a:r>
              <a:rPr lang="en-US" altLang="en-US" b="0">
                <a:latin typeface="+mn-lt"/>
                <a:ea typeface="Arial" panose="020B0604020202020204" pitchFamily="34" charset="0"/>
                <a:cs typeface="Times New Roman" panose="02020603050405020304" pitchFamily="18" charset="0"/>
              </a:rPr>
              <a:t>The rural urban interface is a classic VA as it allows the </a:t>
            </a:r>
            <a:r>
              <a:rPr lang="en-US" altLang="en-US">
                <a:latin typeface="+mn-lt"/>
                <a:ea typeface="Arial" panose="020B0604020202020204" pitchFamily="34" charset="0"/>
                <a:cs typeface="Times New Roman" panose="02020603050405020304" pitchFamily="18" charset="0"/>
              </a:rPr>
              <a:t>adversary to</a:t>
            </a:r>
            <a:r>
              <a:rPr lang="en-US" altLang="en-US" b="0">
                <a:latin typeface="+mn-lt"/>
                <a:ea typeface="Arial" panose="020B0604020202020204" pitchFamily="34" charset="0"/>
                <a:cs typeface="Times New Roman" panose="02020603050405020304" pitchFamily="18" charset="0"/>
              </a:rPr>
              <a:t> have freedom of movement in the urban terrain whist our movement into the urban area is predictable.</a:t>
            </a:r>
          </a:p>
        </p:txBody>
      </p:sp>
    </p:spTree>
    <p:extLst>
      <p:ext uri="{BB962C8B-B14F-4D97-AF65-F5344CB8AC3E}">
        <p14:creationId xmlns:p14="http://schemas.microsoft.com/office/powerpoint/2010/main" val="3264907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Previously Used Tracks and Patrol Routes</a:t>
            </a:r>
          </a:p>
          <a:p>
            <a:pPr marL="0" marR="0" lvl="0" indent="0" algn="l" defTabSz="91440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It is important to know and track previous patrol</a:t>
            </a:r>
            <a:r>
              <a:rPr lang="en-GB" sz="1200" baseline="0" dirty="0">
                <a:latin typeface="Century Gothic" panose="020B0502020202020204" pitchFamily="34" charset="0"/>
              </a:rPr>
              <a:t> routes to enable you to understand where  you are likely to be targeted. Inevitably there will be tracks which  have to be used repeatedly due to being the only route available.  </a:t>
            </a:r>
            <a:endParaRPr lang="en-GB" sz="1200" dirty="0">
              <a:latin typeface="Century Gothic" panose="020B0502020202020204" pitchFamily="34" charset="0"/>
            </a:endParaRPr>
          </a:p>
        </p:txBody>
      </p:sp>
    </p:spTree>
    <p:extLst>
      <p:ext uri="{BB962C8B-B14F-4D97-AF65-F5344CB8AC3E}">
        <p14:creationId xmlns:p14="http://schemas.microsoft.com/office/powerpoint/2010/main" val="2503860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Linear Features</a:t>
            </a:r>
            <a:endParaRPr lang="en-GB" sz="1200" dirty="0">
              <a:effectLst/>
              <a:latin typeface="Century Gothic" panose="020B0502020202020204" pitchFamily="34" charset="0"/>
              <a:ea typeface="Times New Roman" panose="02020603050405020304" pitchFamily="18" charset="0"/>
            </a:endParaRPr>
          </a:p>
          <a:p>
            <a:r>
              <a:rPr lang="en-GB" sz="1200" dirty="0">
                <a:effectLst/>
                <a:latin typeface="Century Gothic" panose="020B0502020202020204" pitchFamily="34" charset="0"/>
                <a:ea typeface="+mj-ea"/>
                <a:cs typeface="+mj-cs"/>
                <a:sym typeface="Calibri"/>
              </a:rPr>
              <a:t>Provide the adversary with:</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Easy concealment of command wires,</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Line of sight between firing point and contact point.</a:t>
            </a:r>
          </a:p>
          <a:p>
            <a:r>
              <a:rPr lang="en-GB" sz="1200" dirty="0">
                <a:effectLst/>
                <a:latin typeface="Century Gothic" panose="020B0502020202020204" pitchFamily="34" charset="0"/>
                <a:ea typeface="+mj-ea"/>
                <a:cs typeface="+mj-cs"/>
                <a:sym typeface="Calibri"/>
              </a:rPr>
              <a:t> </a:t>
            </a:r>
          </a:p>
          <a:p>
            <a:r>
              <a:rPr lang="en-GB" sz="1200" dirty="0">
                <a:effectLst/>
                <a:latin typeface="Century Gothic" panose="020B0502020202020204" pitchFamily="34" charset="0"/>
                <a:ea typeface="+mj-ea"/>
                <a:cs typeface="+mj-cs"/>
                <a:sym typeface="Calibri"/>
              </a:rPr>
              <a:t>Provide troops with:</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Shade from the heat,</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Cover from fire and/or fire.</a:t>
            </a:r>
          </a:p>
          <a:p>
            <a:r>
              <a:rPr lang="en-GB" sz="1200" dirty="0">
                <a:effectLst/>
                <a:latin typeface="Century Gothic" panose="020B0502020202020204" pitchFamily="34" charset="0"/>
                <a:ea typeface="+mj-ea"/>
                <a:cs typeface="+mj-cs"/>
                <a:sym typeface="Calibri"/>
              </a:rPr>
              <a:t> </a:t>
            </a:r>
          </a:p>
          <a:p>
            <a:r>
              <a:rPr lang="en-GB" sz="1200" dirty="0">
                <a:effectLst/>
                <a:latin typeface="Century Gothic" panose="020B0502020202020204" pitchFamily="34" charset="0"/>
                <a:ea typeface="+mj-ea"/>
                <a:cs typeface="+mj-cs"/>
                <a:sym typeface="Calibri"/>
              </a:rPr>
              <a:t>Examples include:</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Compound walls,</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Irrigation ditches,</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Edges of fields,</a:t>
            </a:r>
          </a:p>
          <a:p>
            <a:pPr marL="171450" lvl="0" indent="-171450">
              <a:buFont typeface="Arial" panose="020B0604020202020204" pitchFamily="34" charset="0"/>
              <a:buChar char="•"/>
            </a:pPr>
            <a:r>
              <a:rPr lang="en-GB" sz="1200" dirty="0">
                <a:effectLst/>
                <a:latin typeface="Century Gothic" panose="020B0502020202020204" pitchFamily="34" charset="0"/>
                <a:ea typeface="+mj-ea"/>
                <a:cs typeface="+mj-cs"/>
                <a:sym typeface="Calibri"/>
              </a:rPr>
              <a:t>Wadis </a:t>
            </a:r>
          </a:p>
          <a:p>
            <a:endParaRPr lang="en-GB" dirty="0"/>
          </a:p>
        </p:txBody>
      </p:sp>
    </p:spTree>
    <p:extLst>
      <p:ext uri="{BB962C8B-B14F-4D97-AF65-F5344CB8AC3E}">
        <p14:creationId xmlns:p14="http://schemas.microsoft.com/office/powerpoint/2010/main" val="2346382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Interiors of Buildings</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These provide multiple opportunity for friendly forces to be channelled, which can be taken advantage of. Perpetrators can also conceal themselves from the view of personnel more easily.</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10292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04594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Canalized Routes</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In addition to having movement options restricted, canalised routes can also reduce visibility making it harder to observe for aggressor approaches, patterns of life, aiming markers etc.</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381944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Extended Long Stretches of Road</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Perpetrators are able to observe troops movement well in advance and anticipate numbers, capability etc. It also provides line of sight (</a:t>
            </a:r>
            <a:r>
              <a:rPr lang="en-GB" sz="1200" dirty="0" err="1">
                <a:effectLst/>
                <a:latin typeface="Century Gothic" panose="020B0502020202020204" pitchFamily="34" charset="0"/>
                <a:ea typeface="Calibri" panose="020F0502020204030204" pitchFamily="34" charset="0"/>
              </a:rPr>
              <a:t>LoS</a:t>
            </a:r>
            <a:r>
              <a:rPr lang="en-GB" sz="1200" dirty="0">
                <a:effectLst/>
                <a:latin typeface="Century Gothic" panose="020B0502020202020204" pitchFamily="34" charset="0"/>
                <a:ea typeface="Calibri" panose="020F0502020204030204" pitchFamily="34" charset="0"/>
              </a:rPr>
              <a:t>) and is advantageous for the use of CW and RC IEDs.</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875535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Tactically Important Areas</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Any location that is necessary for friendly forces or is vital for mission success should be considered tactically important. Frequently targeted Tactically Important Areas may include: water points, air strips, MSRs, etc.</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056609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effectLst/>
                <a:latin typeface="Century Gothic" panose="020B0502020202020204" pitchFamily="34" charset="0"/>
                <a:ea typeface="Calibri" panose="020F0502020204030204" pitchFamily="34" charset="0"/>
              </a:rPr>
              <a:t>High Ground Dominated Areas</a:t>
            </a:r>
            <a:endParaRPr lang="en-ZA" sz="1200" dirty="0">
              <a:effectLst/>
              <a:latin typeface="Century Gothic" panose="020B0502020202020204" pitchFamily="34" charset="0"/>
              <a:ea typeface="+mj-ea"/>
              <a:cs typeface="+mj-cs"/>
              <a:sym typeface="Calibri"/>
            </a:endParaRPr>
          </a:p>
          <a:p>
            <a:pPr marL="171450" lvl="0" indent="-171450">
              <a:buFont typeface="Arial" panose="020B0604020202020204" pitchFamily="34" charset="0"/>
              <a:buChar char="•"/>
            </a:pPr>
            <a:r>
              <a:rPr lang="en-ZA" sz="1200" dirty="0">
                <a:effectLst/>
                <a:latin typeface="Century Gothic" panose="020B0502020202020204" pitchFamily="34" charset="0"/>
                <a:ea typeface="+mj-ea"/>
                <a:cs typeface="+mj-cs"/>
                <a:sym typeface="Calibri"/>
              </a:rPr>
              <a:t>Good field of view of approaching targets.</a:t>
            </a:r>
            <a:endParaRPr lang="en-GB" sz="1200" dirty="0">
              <a:effectLst/>
              <a:latin typeface="Century Gothic" panose="020B0502020202020204" pitchFamily="34" charset="0"/>
              <a:ea typeface="+mj-ea"/>
              <a:cs typeface="+mj-cs"/>
              <a:sym typeface="Calibri"/>
            </a:endParaRPr>
          </a:p>
          <a:p>
            <a:pPr marL="171450" lvl="0" indent="-171450">
              <a:buFont typeface="Arial" panose="020B0604020202020204" pitchFamily="34" charset="0"/>
              <a:buChar char="•"/>
            </a:pPr>
            <a:r>
              <a:rPr lang="en-ZA" sz="1200" dirty="0">
                <a:effectLst/>
                <a:latin typeface="Century Gothic" panose="020B0502020202020204" pitchFamily="34" charset="0"/>
                <a:ea typeface="+mj-ea"/>
                <a:cs typeface="+mj-cs"/>
                <a:sym typeface="Calibri"/>
              </a:rPr>
              <a:t>Clear line of sight to a contact point &amp; aiming marker.</a:t>
            </a:r>
            <a:endParaRPr lang="en-GB" sz="1200" dirty="0">
              <a:effectLst/>
              <a:latin typeface="Century Gothic" panose="020B0502020202020204" pitchFamily="34" charset="0"/>
              <a:ea typeface="+mj-ea"/>
              <a:cs typeface="+mj-cs"/>
              <a:sym typeface="Calibri"/>
            </a:endParaRPr>
          </a:p>
          <a:p>
            <a:pPr marL="171450" lvl="0" indent="-171450">
              <a:buFont typeface="Arial" panose="020B0604020202020204" pitchFamily="34" charset="0"/>
              <a:buChar char="•"/>
            </a:pPr>
            <a:r>
              <a:rPr lang="en-ZA" sz="1200" dirty="0">
                <a:effectLst/>
                <a:latin typeface="Century Gothic" panose="020B0502020202020204" pitchFamily="34" charset="0"/>
                <a:ea typeface="+mj-ea"/>
                <a:cs typeface="+mj-cs"/>
                <a:sym typeface="Calibri"/>
              </a:rPr>
              <a:t>Unobstructed signal from firing point to the receiver of a RCIED.</a:t>
            </a:r>
            <a:endParaRPr lang="en-GB" sz="1200" dirty="0">
              <a:effectLst/>
              <a:latin typeface="Century Gothic" panose="020B0502020202020204" pitchFamily="34" charset="0"/>
              <a:ea typeface="+mj-ea"/>
              <a:cs typeface="+mj-cs"/>
              <a:sym typeface="Calibri"/>
            </a:endParaRPr>
          </a:p>
          <a:p>
            <a:r>
              <a:rPr lang="en-GB" sz="1200" dirty="0">
                <a:effectLst/>
                <a:latin typeface="Century Gothic" panose="020B0502020202020204" pitchFamily="34" charset="0"/>
                <a:ea typeface="+mj-ea"/>
                <a:cs typeface="+mj-cs"/>
                <a:sym typeface="Calibri"/>
              </a:rPr>
              <a:t>These provide good fields of view of approaching targets and can easily be utilised in conjunction with RC and CW IEDs.</a:t>
            </a:r>
          </a:p>
          <a:p>
            <a:endParaRPr lang="en-GB" dirty="0"/>
          </a:p>
        </p:txBody>
      </p:sp>
    </p:spTree>
    <p:extLst>
      <p:ext uri="{BB962C8B-B14F-4D97-AF65-F5344CB8AC3E}">
        <p14:creationId xmlns:p14="http://schemas.microsoft.com/office/powerpoint/2010/main" val="3515006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Escape Routes in and out of Areas</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Certain pre-determined escape routes from aggressor  firing points are likely to have VO IEDs placed around them so as to target possible pursuers in the event of them being identified. Routes may also provide concealed movement which could be used to enhance success of SALW attacks.</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1294678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Successive VPs in Close Proximity</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If they are too close to be treated as individual VPs, they will be combined to be considered a VA.</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689088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effectLst/>
                <a:latin typeface="Century Gothic" panose="020B0502020202020204" pitchFamily="34" charset="0"/>
                <a:ea typeface="Calibri" panose="020F0502020204030204" pitchFamily="34" charset="0"/>
              </a:rPr>
              <a:t>Exit Routes of Urban/Rural Interface</a:t>
            </a:r>
            <a:endParaRPr lang="en-GB" sz="1200" dirty="0">
              <a:effectLst/>
              <a:latin typeface="Century Gothic" panose="020B0502020202020204" pitchFamily="34"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rPr>
              <a:t>As personnel move from urban to rural surroundings or vice-versa, it will take time to change formations as per desired TTPs. This means being stationary and vulnerable for a time whilst troops are moving into new positions/formations. It will also require different considerations in terms of likely firing points, contact points, visibility etc.</a:t>
            </a:r>
            <a:endParaRPr lang="en-GB" sz="1200" dirty="0">
              <a:effectLst/>
              <a:latin typeface="Century Gothic" panose="020B050202020202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117524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mn-lt"/>
              </a:rPr>
              <a:t>A Vulnerable Point (VP) is a specific point where it is particularly advantageous to target friendly forces with an IED and/or Small Arms Light Weapons (SALW), ambush or both. They are typically characterized by prominent or restrictive feature, as e.g., limitation of speed, movement, or visibility due to terrain, or choke point on the ground. They could as well be based on patterns established by Peacekeepers, using the same entry to camps, patrolling the same roads and villages, using the same lookout, etc.</a:t>
            </a:r>
          </a:p>
          <a:p>
            <a:pPr algn="l"/>
            <a:endParaRPr lang="en-US" dirty="0">
              <a:latin typeface="+mn-lt"/>
            </a:endParaRPr>
          </a:p>
          <a:p>
            <a:pPr algn="l"/>
            <a:r>
              <a:rPr lang="en-US" dirty="0">
                <a:latin typeface="+mn-lt"/>
              </a:rPr>
              <a:t>Vulnerable Areas (VA) are those areas where the ground lends itself to IED or SALW attack. </a:t>
            </a:r>
          </a:p>
          <a:p>
            <a:endParaRPr lang="en-GB" dirty="0"/>
          </a:p>
        </p:txBody>
      </p:sp>
    </p:spTree>
    <p:extLst>
      <p:ext uri="{BB962C8B-B14F-4D97-AF65-F5344CB8AC3E}">
        <p14:creationId xmlns:p14="http://schemas.microsoft.com/office/powerpoint/2010/main" val="376352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304801" y="4415790"/>
            <a:ext cx="632460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While there are various locations that are considered to be VPs and VAs, the two most important characteristics are locations where a target is </a:t>
            </a:r>
            <a:r>
              <a:rPr lang="en-US" dirty="0" err="1"/>
              <a:t>canalised</a:t>
            </a:r>
            <a:r>
              <a:rPr lang="en-US" dirty="0"/>
              <a:t> into a particular route of location and / or forced to slow down or stop.</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err="1"/>
              <a:t>Canalisation</a:t>
            </a:r>
            <a:r>
              <a:rPr lang="en-US" dirty="0"/>
              <a:t> – allows an aggressor know the path a target will travel.</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Slow down or stop – allows an aggressor initiate an IED at the optimal moment to </a:t>
            </a:r>
            <a:r>
              <a:rPr lang="en-US" dirty="0" err="1"/>
              <a:t>maximise</a:t>
            </a:r>
            <a:r>
              <a:rPr lang="en-US" dirty="0"/>
              <a:t> target effects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13" name="Google Shape;113;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solidFill>
                  <a:srgbClr val="000000"/>
                </a:solidFill>
              </a:rPr>
              <a:t>6</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8EC1C-B083-9D5E-F6D5-DD5C89984F13}"/>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DC401E59-C319-2BFF-D6C6-6D5225FC64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endParaRPr>
          </a:p>
        </p:txBody>
      </p:sp>
      <p:sp>
        <p:nvSpPr>
          <p:cNvPr id="21506" name="Rectangle 2">
            <a:extLst>
              <a:ext uri="{FF2B5EF4-FFF2-40B4-BE49-F238E27FC236}">
                <a16:creationId xmlns:a16="http://schemas.microsoft.com/office/drawing/2014/main" id="{AA23611A-1504-04BE-2E69-349CECBF34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1A495916-F91D-1128-55F3-A97C2E180A48}"/>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endParaRPr>
          </a:p>
        </p:txBody>
      </p:sp>
      <p:sp>
        <p:nvSpPr>
          <p:cNvPr id="21508" name="Notes Placeholder 2">
            <a:extLst>
              <a:ext uri="{FF2B5EF4-FFF2-40B4-BE49-F238E27FC236}">
                <a16:creationId xmlns:a16="http://schemas.microsoft.com/office/drawing/2014/main" id="{7E8AE146-EB13-B694-6963-B17945B18594}"/>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5297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1A27D-3C56-D8EE-9E9B-1CAFD05F2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17F45-61BF-E513-6818-049093FCE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5E8F4-1C77-B752-8E7A-F5DAD66AE858}"/>
              </a:ext>
            </a:extLst>
          </p:cNvPr>
          <p:cNvSpPr>
            <a:spLocks noGrp="1"/>
          </p:cNvSpPr>
          <p:nvPr>
            <p:ph type="body" idx="1"/>
          </p:nvPr>
        </p:nvSpPr>
        <p:spPr>
          <a:xfrm>
            <a:off x="304801" y="4415790"/>
            <a:ext cx="6324600" cy="4183380"/>
          </a:xfrm>
        </p:spPr>
        <p:txBody>
          <a:bodyPr/>
          <a:lstStyle/>
          <a:p>
            <a:pPr>
              <a:lnSpc>
                <a:spcPct val="100000"/>
              </a:lnSpc>
            </a:pPr>
            <a:r>
              <a:rPr lang="en-US" dirty="0">
                <a:latin typeface="Century Gothic" panose="020B0502020202020204" pitchFamily="34" charset="0"/>
              </a:rPr>
              <a:t>Despite being cheap and easy to manufacture, IEDs are still a limited resource to an adversary. As such, they are not deployed randomly everywhere. They are placed by an insurgent in a locations which afford an advantage to the adversary and where they IED can have the best chance of achieving its effect. These locations at which an IED can be effectively employed are known as Vulnerable Points. A personal threat assessment can be used by the soldier on the ground to help them identify Vulnerable Points and alert them to the risk of an IED attack.</a:t>
            </a:r>
          </a:p>
          <a:p>
            <a:pPr>
              <a:lnSpc>
                <a:spcPct val="100000"/>
              </a:lnSpc>
            </a:pPr>
            <a:endParaRPr lang="en-US" dirty="0"/>
          </a:p>
        </p:txBody>
      </p:sp>
      <p:sp>
        <p:nvSpPr>
          <p:cNvPr id="4" name="Slide Number Placeholder 3">
            <a:extLst>
              <a:ext uri="{FF2B5EF4-FFF2-40B4-BE49-F238E27FC236}">
                <a16:creationId xmlns:a16="http://schemas.microsoft.com/office/drawing/2014/main" id="{B56F065D-A106-2789-CD62-C254C48490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86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88E3-C847-D877-1F5B-6F5481E60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73A02-E2EA-5A31-81F0-731B7FBF8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F3044-8C83-3DA5-C3BB-CEC8095A504F}"/>
              </a:ext>
            </a:extLst>
          </p:cNvPr>
          <p:cNvSpPr>
            <a:spLocks noGrp="1"/>
          </p:cNvSpPr>
          <p:nvPr>
            <p:ph type="body" idx="1"/>
          </p:nvPr>
        </p:nvSpPr>
        <p:spPr>
          <a:xfrm>
            <a:off x="304801" y="4415790"/>
            <a:ext cx="6324600" cy="4183380"/>
          </a:xfrm>
        </p:spPr>
        <p:txBody>
          <a:bodyPr/>
          <a:lstStyle/>
          <a:p>
            <a:pPr algn="just"/>
            <a:r>
              <a:rPr lang="en-US" sz="1200" dirty="0">
                <a:latin typeface="Century Gothic" panose="020B0502020202020204" pitchFamily="34" charset="0"/>
              </a:rPr>
              <a:t>There are five key indicators to continually look out for by </a:t>
            </a:r>
            <a:r>
              <a:rPr lang="en-IE" sz="1200" dirty="0">
                <a:latin typeface="Century Gothic" panose="020B0502020202020204" pitchFamily="34" charset="0"/>
              </a:rPr>
              <a:t>proactively looking at the surrounding </a:t>
            </a:r>
            <a:r>
              <a:rPr lang="en-US" sz="1200" dirty="0">
                <a:latin typeface="Century Gothic" panose="020B0502020202020204" pitchFamily="34" charset="0"/>
              </a:rPr>
              <a:t>when operating in an IED threat environment. CAGES is a tool that can be used for</a:t>
            </a:r>
            <a:r>
              <a:rPr lang="en-IE" sz="1200" dirty="0">
                <a:latin typeface="Century Gothic" panose="020B0502020202020204" pitchFamily="34" charset="0"/>
              </a:rPr>
              <a:t> IED indicators:</a:t>
            </a:r>
            <a:endParaRPr lang="en-US" sz="1200" dirty="0">
              <a:latin typeface="Century Gothic" panose="020B0502020202020204" pitchFamily="34" charset="0"/>
            </a:endParaRPr>
          </a:p>
          <a:p>
            <a:pPr lvl="1"/>
            <a:r>
              <a:rPr lang="en-IE" sz="1200" b="1" dirty="0">
                <a:solidFill>
                  <a:srgbClr val="FF0000"/>
                </a:solidFill>
                <a:latin typeface="Century Gothic" panose="020B0502020202020204" pitchFamily="34" charset="0"/>
              </a:rPr>
              <a:t>C</a:t>
            </a:r>
            <a:r>
              <a:rPr lang="en-IE" sz="1200" b="1" dirty="0">
                <a:latin typeface="Century Gothic" panose="020B0502020202020204" pitchFamily="34" charset="0"/>
              </a:rPr>
              <a:t>hannelled</a:t>
            </a:r>
          </a:p>
          <a:p>
            <a:pPr lvl="1"/>
            <a:r>
              <a:rPr lang="en-IE" sz="1200" b="1" dirty="0">
                <a:solidFill>
                  <a:srgbClr val="FF0000"/>
                </a:solidFill>
                <a:latin typeface="Century Gothic" panose="020B0502020202020204" pitchFamily="34" charset="0"/>
              </a:rPr>
              <a:t>A</a:t>
            </a:r>
            <a:r>
              <a:rPr lang="en-IE" sz="1200" b="1" dirty="0">
                <a:latin typeface="Century Gothic" panose="020B0502020202020204" pitchFamily="34" charset="0"/>
              </a:rPr>
              <a:t>iming marker</a:t>
            </a:r>
          </a:p>
          <a:p>
            <a:pPr lvl="1"/>
            <a:r>
              <a:rPr lang="en-IE" sz="1200" b="1" dirty="0">
                <a:solidFill>
                  <a:srgbClr val="FF0000"/>
                </a:solidFill>
                <a:latin typeface="Century Gothic" panose="020B0502020202020204" pitchFamily="34" charset="0"/>
              </a:rPr>
              <a:t>G</a:t>
            </a:r>
            <a:r>
              <a:rPr lang="en-IE" sz="1200" b="1" dirty="0">
                <a:latin typeface="Century Gothic" panose="020B0502020202020204" pitchFamily="34" charset="0"/>
              </a:rPr>
              <a:t>round</a:t>
            </a:r>
          </a:p>
          <a:p>
            <a:pPr lvl="1"/>
            <a:r>
              <a:rPr lang="en-IE" sz="1200" b="1" dirty="0">
                <a:solidFill>
                  <a:srgbClr val="FF0000"/>
                </a:solidFill>
                <a:latin typeface="Century Gothic" panose="020B0502020202020204" pitchFamily="34" charset="0"/>
              </a:rPr>
              <a:t>E</a:t>
            </a:r>
            <a:r>
              <a:rPr lang="en-IE" sz="1200" b="1" dirty="0">
                <a:latin typeface="Century Gothic" panose="020B0502020202020204" pitchFamily="34" charset="0"/>
              </a:rPr>
              <a:t>nvironment </a:t>
            </a:r>
          </a:p>
          <a:p>
            <a:pPr lvl="1"/>
            <a:r>
              <a:rPr lang="en-IE" sz="1200" b="1" dirty="0">
                <a:latin typeface="Century Gothic" panose="020B0502020202020204" pitchFamily="34" charset="0"/>
              </a:rPr>
              <a:t>Setting Patterns </a:t>
            </a:r>
            <a:endParaRPr lang="en-IE" sz="1200" dirty="0">
              <a:latin typeface="Century Gothic" panose="020B0502020202020204" pitchFamily="34" charset="0"/>
            </a:endParaRPr>
          </a:p>
          <a:p>
            <a:pPr>
              <a:lnSpc>
                <a:spcPct val="100000"/>
              </a:lnSpc>
            </a:pPr>
            <a:r>
              <a:rPr lang="en-US" sz="1200" dirty="0">
                <a:latin typeface="Century Gothic" panose="020B0502020202020204" pitchFamily="34" charset="0"/>
              </a:rPr>
              <a:t>This is a tool that taught on the EHAT course. Like GSA, this is a skill that should be held by everyone who deploys, regardless of rank. </a:t>
            </a:r>
          </a:p>
        </p:txBody>
      </p:sp>
      <p:sp>
        <p:nvSpPr>
          <p:cNvPr id="4" name="Slide Number Placeholder 3">
            <a:extLst>
              <a:ext uri="{FF2B5EF4-FFF2-40B4-BE49-F238E27FC236}">
                <a16:creationId xmlns:a16="http://schemas.microsoft.com/office/drawing/2014/main" id="{1D28E215-9236-FED4-70E9-87448D9EA0B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81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1"/>
          <p:cNvSpPr txBox="1">
            <a:spLocks noGrp="1"/>
          </p:cNvSpPr>
          <p:nvPr>
            <p:ph type="body" idx="1"/>
          </p:nvPr>
        </p:nvSpPr>
        <p:spPr>
          <a:xfrm>
            <a:off x="495300" y="1600200"/>
            <a:ext cx="8915400" cy="50292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solidFill>
                  <a:schemeClr val="dk1"/>
                </a:solidFill>
              </a:defRPr>
            </a:lvl1pPr>
            <a:lvl2pPr marL="914400" lvl="1" indent="-406400" algn="l">
              <a:spcBef>
                <a:spcPts val="560"/>
              </a:spcBef>
              <a:spcAft>
                <a:spcPts val="0"/>
              </a:spcAft>
              <a:buClr>
                <a:schemeClr val="dk1"/>
              </a:buClr>
              <a:buSzPts val="2800"/>
              <a:buChar char="–"/>
              <a:defRPr>
                <a:solidFill>
                  <a:schemeClr val="dk1"/>
                </a:solidFill>
              </a:defRPr>
            </a:lvl2pPr>
            <a:lvl3pPr marL="1371600" lvl="2" indent="-381000" algn="l">
              <a:spcBef>
                <a:spcPts val="480"/>
              </a:spcBef>
              <a:spcAft>
                <a:spcPts val="0"/>
              </a:spcAft>
              <a:buClr>
                <a:schemeClr val="dk1"/>
              </a:buClr>
              <a:buSzPts val="2400"/>
              <a:buChar char="•"/>
              <a:defRPr>
                <a:solidFill>
                  <a:schemeClr val="dk1"/>
                </a:solidFill>
              </a:defRPr>
            </a:lvl3pPr>
            <a:lvl4pPr marL="1828800" lvl="3" indent="-355600" algn="l">
              <a:spcBef>
                <a:spcPts val="400"/>
              </a:spcBef>
              <a:spcAft>
                <a:spcPts val="0"/>
              </a:spcAft>
              <a:buClr>
                <a:schemeClr val="dk1"/>
              </a:buClr>
              <a:buSzPts val="2000"/>
              <a:buChar char="–"/>
              <a:defRPr>
                <a:solidFill>
                  <a:schemeClr val="dk1"/>
                </a:solidFill>
              </a:defRPr>
            </a:lvl4pPr>
            <a:lvl5pPr marL="2286000" lvl="4" indent="-355600" algn="l">
              <a:spcBef>
                <a:spcPts val="400"/>
              </a:spcBef>
              <a:spcAft>
                <a:spcPts val="0"/>
              </a:spcAft>
              <a:buClr>
                <a:schemeClr val="dk1"/>
              </a:buClr>
              <a:buSzPts val="20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31"/>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b="0" i="0" u="none" strike="noStrike" cap="none">
                <a:solidFill>
                  <a:schemeClr val="dk1"/>
                </a:solidFill>
                <a:latin typeface="Calibri"/>
                <a:ea typeface="Calibri"/>
                <a:cs typeface="Calibri"/>
                <a:sym typeface="Calibri"/>
              </a:defRPr>
            </a:lvl1pPr>
            <a:lvl2pPr marL="0" lvl="1" indent="0" algn="r">
              <a:spcBef>
                <a:spcPts val="0"/>
              </a:spcBef>
              <a:buNone/>
              <a:defRPr sz="1800" b="0" i="0" u="none" strike="noStrike" cap="none">
                <a:solidFill>
                  <a:schemeClr val="dk1"/>
                </a:solidFill>
                <a:latin typeface="Calibri"/>
                <a:ea typeface="Calibri"/>
                <a:cs typeface="Calibri"/>
                <a:sym typeface="Calibri"/>
              </a:defRPr>
            </a:lvl2pPr>
            <a:lvl3pPr marL="0" lvl="2" indent="0" algn="r">
              <a:spcBef>
                <a:spcPts val="0"/>
              </a:spcBef>
              <a:buNone/>
              <a:defRPr sz="1800" b="0" i="0" u="none" strike="noStrike" cap="none">
                <a:solidFill>
                  <a:schemeClr val="dk1"/>
                </a:solidFill>
                <a:latin typeface="Calibri"/>
                <a:ea typeface="Calibri"/>
                <a:cs typeface="Calibri"/>
                <a:sym typeface="Calibri"/>
              </a:defRPr>
            </a:lvl3pPr>
            <a:lvl4pPr marL="0" lvl="3" indent="0" algn="r">
              <a:spcBef>
                <a:spcPts val="0"/>
              </a:spcBef>
              <a:buNone/>
              <a:defRPr sz="1800" b="0" i="0" u="none" strike="noStrike" cap="none">
                <a:solidFill>
                  <a:schemeClr val="dk1"/>
                </a:solidFill>
                <a:latin typeface="Calibri"/>
                <a:ea typeface="Calibri"/>
                <a:cs typeface="Calibri"/>
                <a:sym typeface="Calibri"/>
              </a:defRPr>
            </a:lvl4pPr>
            <a:lvl5pPr marL="0" lvl="4" indent="0" algn="r">
              <a:spcBef>
                <a:spcPts val="0"/>
              </a:spcBef>
              <a:buNone/>
              <a:defRPr sz="1800" b="0" i="0" u="none" strike="noStrike" cap="none">
                <a:solidFill>
                  <a:schemeClr val="dk1"/>
                </a:solidFill>
                <a:latin typeface="Calibri"/>
                <a:ea typeface="Calibri"/>
                <a:cs typeface="Calibri"/>
                <a:sym typeface="Calibri"/>
              </a:defRPr>
            </a:lvl5pPr>
            <a:lvl6pPr marL="0" lvl="5" indent="0" algn="r">
              <a:spcBef>
                <a:spcPts val="0"/>
              </a:spcBef>
              <a:buNone/>
              <a:defRPr sz="1800" b="0" i="0" u="none" strike="noStrike" cap="none">
                <a:solidFill>
                  <a:schemeClr val="dk1"/>
                </a:solidFill>
                <a:latin typeface="Calibri"/>
                <a:ea typeface="Calibri"/>
                <a:cs typeface="Calibri"/>
                <a:sym typeface="Calibri"/>
              </a:defRPr>
            </a:lvl6pPr>
            <a:lvl7pPr marL="0" lvl="6" indent="0" algn="r">
              <a:spcBef>
                <a:spcPts val="0"/>
              </a:spcBef>
              <a:buNone/>
              <a:defRPr sz="1800" b="0" i="0" u="none" strike="noStrike" cap="none">
                <a:solidFill>
                  <a:schemeClr val="dk1"/>
                </a:solidFill>
                <a:latin typeface="Calibri"/>
                <a:ea typeface="Calibri"/>
                <a:cs typeface="Calibri"/>
                <a:sym typeface="Calibri"/>
              </a:defRPr>
            </a:lvl7pPr>
            <a:lvl8pPr marL="0" lvl="7" indent="0" algn="r">
              <a:spcBef>
                <a:spcPts val="0"/>
              </a:spcBef>
              <a:buNone/>
              <a:defRPr sz="1800" b="0" i="0" u="none" strike="noStrike" cap="none">
                <a:solidFill>
                  <a:schemeClr val="dk1"/>
                </a:solidFill>
                <a:latin typeface="Calibri"/>
                <a:ea typeface="Calibri"/>
                <a:cs typeface="Calibri"/>
                <a:sym typeface="Calibri"/>
              </a:defRPr>
            </a:lvl8pPr>
            <a:lvl9pPr marL="0" lvl="8" indent="0" algn="r">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41327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34212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60554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38"/>
            <a:ext cx="9417579" cy="4887861"/>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en-US" sz="2400" kern="1200" dirty="0">
                <a:solidFill>
                  <a:schemeClr val="tx1"/>
                </a:solidFill>
                <a:latin typeface="Arial" panose="020B0604020202020204" pitchFamily="34" charset="0"/>
                <a:ea typeface="+mn-ea"/>
                <a:cs typeface="Arial" panose="020B0604020202020204" pitchFamily="34" charset="0"/>
              </a:defRPr>
            </a:lvl1pPr>
            <a:lvl2pPr marL="442913" marR="0" indent="-257175" algn="l" defTabSz="685800" rtl="0" eaLnBrk="1" fontAlgn="auto" latinLnBrk="0" hangingPunct="1">
              <a:lnSpc>
                <a:spcPct val="90000"/>
              </a:lnSpc>
              <a:spcBef>
                <a:spcPts val="375"/>
              </a:spcBef>
              <a:spcAft>
                <a:spcPts val="0"/>
              </a:spcAft>
              <a:buClrTx/>
              <a:buSzTx/>
              <a:buFont typeface="Arial" panose="020B0604020202020204" pitchFamily="34" charset="0"/>
              <a:buNone/>
              <a:tabLst/>
              <a:defRPr lang="en-US" sz="1800"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71450" lvl="0" indent="-171450" algn="l" defTabSz="685800" rtl="0" eaLnBrk="1" latinLnBrk="0" hangingPunct="1">
              <a:lnSpc>
                <a:spcPct val="90000"/>
              </a:lnSpc>
              <a:spcBef>
                <a:spcPts val="750"/>
              </a:spcBef>
              <a:buFont typeface="HelveticaNeueLT Std" panose="020B0604020202020204" pitchFamily="34" charset="0"/>
              <a:buChar char="–"/>
            </a:pPr>
            <a:endParaRPr lang="en-US" dirty="0"/>
          </a:p>
        </p:txBody>
      </p:sp>
      <p:sp>
        <p:nvSpPr>
          <p:cNvPr id="5" name="TextBox 4"/>
          <p:cNvSpPr txBox="1"/>
          <p:nvPr userDrawn="1"/>
        </p:nvSpPr>
        <p:spPr>
          <a:xfrm>
            <a:off x="8977313" y="6446521"/>
            <a:ext cx="54483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dirty="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732630" y="24450"/>
            <a:ext cx="8543925" cy="773087"/>
          </a:xfrm>
          <a:prstGeom prst="rect">
            <a:avLst/>
          </a:prstGeom>
        </p:spPr>
        <p:txBody>
          <a:bodyPr/>
          <a:lstStyle>
            <a:lvl1pPr>
              <a:defRPr sz="3200" b="0">
                <a:latin typeface="Century Gothic" panose="020B0502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2726299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dark blue">
    <p:spTree>
      <p:nvGrpSpPr>
        <p:cNvPr id="1" name=""/>
        <p:cNvGrpSpPr/>
        <p:nvPr/>
      </p:nvGrpSpPr>
      <p:grpSpPr>
        <a:xfrm>
          <a:off x="0" y="0"/>
          <a:ext cx="0" cy="0"/>
          <a:chOff x="0" y="0"/>
          <a:chExt cx="0" cy="0"/>
        </a:xfrm>
      </p:grpSpPr>
      <p:sp>
        <p:nvSpPr>
          <p:cNvPr id="4" name="TextBox 3"/>
          <p:cNvSpPr txBox="1"/>
          <p:nvPr userDrawn="1"/>
        </p:nvSpPr>
        <p:spPr>
          <a:xfrm>
            <a:off x="8977313" y="6446521"/>
            <a:ext cx="54483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dirty="0">
              <a:solidFill>
                <a:schemeClr val="tx1"/>
              </a:solidFill>
            </a:endParaRPr>
          </a:p>
        </p:txBody>
      </p:sp>
      <p:sp>
        <p:nvSpPr>
          <p:cNvPr id="11" name="Text Placeholder 2"/>
          <p:cNvSpPr>
            <a:spLocks noGrp="1"/>
          </p:cNvSpPr>
          <p:nvPr>
            <p:ph type="body" sz="quarter" idx="10"/>
          </p:nvPr>
        </p:nvSpPr>
        <p:spPr>
          <a:xfrm>
            <a:off x="108778" y="2048136"/>
            <a:ext cx="4729322" cy="1239277"/>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GB" sz="3200" kern="1200" baseline="0" dirty="0">
                <a:solidFill>
                  <a:schemeClr val="bg1"/>
                </a:solidFill>
                <a:latin typeface="Arial" panose="020B0604020202020204" pitchFamily="34" charset="0"/>
                <a:ea typeface="+mn-ea"/>
                <a:cs typeface="Arial" panose="020B0604020202020204" pitchFamily="34" charset="0"/>
              </a:defRPr>
            </a:lvl1pPr>
            <a:lvl5pPr>
              <a:defRPr/>
            </a:lvl5pPr>
          </a:lstStyle>
          <a:p>
            <a:endParaRPr lang="en-GB" sz="3000" dirty="0">
              <a:solidFill>
                <a:schemeClr val="bg1"/>
              </a:solidFill>
              <a:latin typeface="Arial" panose="020B0604020202020204" pitchFamily="34" charset="0"/>
              <a:cs typeface="Arial" panose="020B0604020202020204" pitchFamily="34" charset="0"/>
            </a:endParaRPr>
          </a:p>
        </p:txBody>
      </p:sp>
      <p:sp>
        <p:nvSpPr>
          <p:cNvPr id="12" name="Text Placeholder 3"/>
          <p:cNvSpPr>
            <a:spLocks noGrp="1"/>
          </p:cNvSpPr>
          <p:nvPr>
            <p:ph type="body" sz="quarter" idx="11"/>
          </p:nvPr>
        </p:nvSpPr>
        <p:spPr>
          <a:xfrm>
            <a:off x="108778" y="3467599"/>
            <a:ext cx="4750481" cy="863001"/>
          </a:xfrm>
          <a:prstGeom prst="rect">
            <a:avLst/>
          </a:prstGeom>
        </p:spPr>
        <p:txBody>
          <a:bodyPr/>
          <a:lstStyle>
            <a:lvl1pPr marL="0" indent="0">
              <a:buNone/>
              <a:defRPr sz="2400" baseline="0">
                <a:solidFill>
                  <a:schemeClr val="bg1"/>
                </a:solidFill>
                <a:latin typeface="Arial" panose="020B0604020202020204" pitchFamily="34" charset="0"/>
                <a:cs typeface="Arial" panose="020B0604020202020204" pitchFamily="34" charset="0"/>
              </a:defRPr>
            </a:lvl1pPr>
            <a:lvl5pPr>
              <a:defRPr/>
            </a:lvl5pPr>
          </a:lstStyle>
          <a:p>
            <a:pPr lvl="0"/>
            <a:endParaRPr lang="en-GB" dirty="0"/>
          </a:p>
        </p:txBody>
      </p:sp>
    </p:spTree>
    <p:extLst>
      <p:ext uri="{BB962C8B-B14F-4D97-AF65-F5344CB8AC3E}">
        <p14:creationId xmlns:p14="http://schemas.microsoft.com/office/powerpoint/2010/main" val="68028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38"/>
            <a:ext cx="9417579" cy="4887861"/>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en-US" sz="2400" kern="1200" dirty="0">
                <a:solidFill>
                  <a:schemeClr val="tx1"/>
                </a:solidFill>
                <a:latin typeface="Arial" panose="020B0604020202020204" pitchFamily="34" charset="0"/>
                <a:ea typeface="+mn-ea"/>
                <a:cs typeface="Arial" panose="020B0604020202020204" pitchFamily="34" charset="0"/>
              </a:defRPr>
            </a:lvl1pPr>
            <a:lvl2pPr marL="442913" marR="0" indent="-257175" algn="l" defTabSz="685800" rtl="0" eaLnBrk="1" fontAlgn="auto" latinLnBrk="0" hangingPunct="1">
              <a:lnSpc>
                <a:spcPct val="90000"/>
              </a:lnSpc>
              <a:spcBef>
                <a:spcPts val="375"/>
              </a:spcBef>
              <a:spcAft>
                <a:spcPts val="0"/>
              </a:spcAft>
              <a:buClrTx/>
              <a:buSzTx/>
              <a:buFont typeface="Arial" panose="020B0604020202020204" pitchFamily="34" charset="0"/>
              <a:buNone/>
              <a:tabLst/>
              <a:defRPr lang="en-US" sz="1800"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71450" lvl="0" indent="-171450" algn="l" defTabSz="685800" rtl="0" eaLnBrk="1" latinLnBrk="0" hangingPunct="1">
              <a:lnSpc>
                <a:spcPct val="90000"/>
              </a:lnSpc>
              <a:spcBef>
                <a:spcPts val="750"/>
              </a:spcBef>
              <a:buFont typeface="HelveticaNeueLT Std" panose="020B0604020202020204" pitchFamily="34" charset="0"/>
              <a:buChar char="–"/>
            </a:pPr>
            <a:endParaRPr lang="en-US" dirty="0"/>
          </a:p>
        </p:txBody>
      </p:sp>
      <p:sp>
        <p:nvSpPr>
          <p:cNvPr id="5" name="TextBox 4"/>
          <p:cNvSpPr txBox="1"/>
          <p:nvPr userDrawn="1"/>
        </p:nvSpPr>
        <p:spPr>
          <a:xfrm>
            <a:off x="8977313" y="6446521"/>
            <a:ext cx="54483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dirty="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295804" y="329250"/>
            <a:ext cx="8543925" cy="773087"/>
          </a:xfrm>
          <a:prstGeom prst="rect">
            <a:avLst/>
          </a:prstGeom>
        </p:spPr>
        <p:txBody>
          <a:bodyPr/>
          <a:lstStyle>
            <a:lvl1pPr>
              <a:defRPr sz="3200" b="1">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3650139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783360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4241297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en-US" dirty="0"/>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1569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8B7F4A6-E446-45AB-BBDA-2530FDF44418}" type="datetime1">
              <a:rPr lang="en-US" smtClean="0">
                <a:solidFill>
                  <a:prstClr val="black">
                    <a:tint val="75000"/>
                  </a:prstClr>
                </a:solidFill>
              </a:rPr>
              <a:pPr/>
              <a:t>7/24/2025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0864E57-7F14-417B-9F17-2134956575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703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495300" y="273050"/>
            <a:ext cx="3259006"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Century Gothic"/>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2"/>
          <p:cNvSpPr txBox="1">
            <a:spLocks noGrp="1"/>
          </p:cNvSpPr>
          <p:nvPr>
            <p:ph type="body" idx="1"/>
          </p:nvPr>
        </p:nvSpPr>
        <p:spPr>
          <a:xfrm>
            <a:off x="3872971" y="273051"/>
            <a:ext cx="5537729"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5" name="Google Shape;25;p32"/>
          <p:cNvSpPr txBox="1">
            <a:spLocks noGrp="1"/>
          </p:cNvSpPr>
          <p:nvPr>
            <p:ph type="body" idx="2"/>
          </p:nvPr>
        </p:nvSpPr>
        <p:spPr>
          <a:xfrm>
            <a:off x="495300" y="1435101"/>
            <a:ext cx="3259006"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6" name="Google Shape;26;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2"/>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b="0" i="0" u="none" strike="noStrike" cap="none">
                <a:solidFill>
                  <a:srgbClr val="888888"/>
                </a:solidFill>
                <a:latin typeface="Calibri"/>
                <a:ea typeface="Calibri"/>
                <a:cs typeface="Calibri"/>
                <a:sym typeface="Calibri"/>
              </a:defRPr>
            </a:lvl1pPr>
            <a:lvl2pPr marL="0" lvl="1" indent="0" algn="r">
              <a:spcBef>
                <a:spcPts val="0"/>
              </a:spcBef>
              <a:buNone/>
              <a:defRPr sz="1800" b="0" i="0" u="none" strike="noStrike" cap="none">
                <a:solidFill>
                  <a:srgbClr val="888888"/>
                </a:solidFill>
                <a:latin typeface="Calibri"/>
                <a:ea typeface="Calibri"/>
                <a:cs typeface="Calibri"/>
                <a:sym typeface="Calibri"/>
              </a:defRPr>
            </a:lvl2pPr>
            <a:lvl3pPr marL="0" lvl="2" indent="0" algn="r">
              <a:spcBef>
                <a:spcPts val="0"/>
              </a:spcBef>
              <a:buNone/>
              <a:defRPr sz="1800" b="0" i="0" u="none" strike="noStrike" cap="none">
                <a:solidFill>
                  <a:srgbClr val="888888"/>
                </a:solidFill>
                <a:latin typeface="Calibri"/>
                <a:ea typeface="Calibri"/>
                <a:cs typeface="Calibri"/>
                <a:sym typeface="Calibri"/>
              </a:defRPr>
            </a:lvl3pPr>
            <a:lvl4pPr marL="0" lvl="3" indent="0" algn="r">
              <a:spcBef>
                <a:spcPts val="0"/>
              </a:spcBef>
              <a:buNone/>
              <a:defRPr sz="1800" b="0" i="0" u="none" strike="noStrike" cap="none">
                <a:solidFill>
                  <a:srgbClr val="888888"/>
                </a:solidFill>
                <a:latin typeface="Calibri"/>
                <a:ea typeface="Calibri"/>
                <a:cs typeface="Calibri"/>
                <a:sym typeface="Calibri"/>
              </a:defRPr>
            </a:lvl4pPr>
            <a:lvl5pPr marL="0" lvl="4" indent="0" algn="r">
              <a:spcBef>
                <a:spcPts val="0"/>
              </a:spcBef>
              <a:buNone/>
              <a:defRPr sz="1800" b="0" i="0" u="none" strike="noStrike" cap="none">
                <a:solidFill>
                  <a:srgbClr val="888888"/>
                </a:solidFill>
                <a:latin typeface="Calibri"/>
                <a:ea typeface="Calibri"/>
                <a:cs typeface="Calibri"/>
                <a:sym typeface="Calibri"/>
              </a:defRPr>
            </a:lvl5pPr>
            <a:lvl6pPr marL="0" lvl="5" indent="0" algn="r">
              <a:spcBef>
                <a:spcPts val="0"/>
              </a:spcBef>
              <a:buNone/>
              <a:defRPr sz="1800" b="0" i="0" u="none" strike="noStrike" cap="none">
                <a:solidFill>
                  <a:srgbClr val="888888"/>
                </a:solidFill>
                <a:latin typeface="Calibri"/>
                <a:ea typeface="Calibri"/>
                <a:cs typeface="Calibri"/>
                <a:sym typeface="Calibri"/>
              </a:defRPr>
            </a:lvl6pPr>
            <a:lvl7pPr marL="0" lvl="6" indent="0" algn="r">
              <a:spcBef>
                <a:spcPts val="0"/>
              </a:spcBef>
              <a:buNone/>
              <a:defRPr sz="1800" b="0" i="0" u="none" strike="noStrike" cap="none">
                <a:solidFill>
                  <a:srgbClr val="888888"/>
                </a:solidFill>
                <a:latin typeface="Calibri"/>
                <a:ea typeface="Calibri"/>
                <a:cs typeface="Calibri"/>
                <a:sym typeface="Calibri"/>
              </a:defRPr>
            </a:lvl7pPr>
            <a:lvl8pPr marL="0" lvl="7" indent="0" algn="r">
              <a:spcBef>
                <a:spcPts val="0"/>
              </a:spcBef>
              <a:buNone/>
              <a:defRPr sz="1800" b="0" i="0" u="none" strike="noStrike" cap="none">
                <a:solidFill>
                  <a:srgbClr val="888888"/>
                </a:solidFill>
                <a:latin typeface="Calibri"/>
                <a:ea typeface="Calibri"/>
                <a:cs typeface="Calibri"/>
                <a:sym typeface="Calibri"/>
              </a:defRPr>
            </a:lvl8pPr>
            <a:lvl9pPr marL="0" lvl="8" indent="0" algn="r">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5"/>
          <p:cNvSpPr txBox="1">
            <a:spLocks noGrp="1"/>
          </p:cNvSpPr>
          <p:nvPr>
            <p:ph type="body" idx="1"/>
          </p:nvPr>
        </p:nvSpPr>
        <p:spPr>
          <a:xfrm rot="5400000">
            <a:off x="2438400" y="-342900"/>
            <a:ext cx="5029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35"/>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a:solidFill>
                  <a:schemeClr val="dk1"/>
                </a:solidFill>
                <a:latin typeface="Calibri"/>
                <a:ea typeface="Calibri"/>
                <a:cs typeface="Calibri"/>
                <a:sym typeface="Calibri"/>
              </a:defRPr>
            </a:lvl1pPr>
            <a:lvl2pPr marL="0" lvl="1" indent="0" algn="r">
              <a:spcBef>
                <a:spcPts val="0"/>
              </a:spcBef>
              <a:buNone/>
              <a:defRPr sz="1800">
                <a:solidFill>
                  <a:schemeClr val="dk1"/>
                </a:solidFill>
                <a:latin typeface="Calibri"/>
                <a:ea typeface="Calibri"/>
                <a:cs typeface="Calibri"/>
                <a:sym typeface="Calibri"/>
              </a:defRPr>
            </a:lvl2pPr>
            <a:lvl3pPr marL="0" lvl="2" indent="0" algn="r">
              <a:spcBef>
                <a:spcPts val="0"/>
              </a:spcBef>
              <a:buNone/>
              <a:defRPr sz="1800">
                <a:solidFill>
                  <a:schemeClr val="dk1"/>
                </a:solidFill>
                <a:latin typeface="Calibri"/>
                <a:ea typeface="Calibri"/>
                <a:cs typeface="Calibri"/>
                <a:sym typeface="Calibri"/>
              </a:defRPr>
            </a:lvl3pPr>
            <a:lvl4pPr marL="0" lvl="3" indent="0" algn="r">
              <a:spcBef>
                <a:spcPts val="0"/>
              </a:spcBef>
              <a:buNone/>
              <a:defRPr sz="1800">
                <a:solidFill>
                  <a:schemeClr val="dk1"/>
                </a:solidFill>
                <a:latin typeface="Calibri"/>
                <a:ea typeface="Calibri"/>
                <a:cs typeface="Calibri"/>
                <a:sym typeface="Calibri"/>
              </a:defRPr>
            </a:lvl4pPr>
            <a:lvl5pPr marL="0" lvl="4" indent="0" algn="r">
              <a:spcBef>
                <a:spcPts val="0"/>
              </a:spcBef>
              <a:buNone/>
              <a:defRPr sz="1800">
                <a:solidFill>
                  <a:schemeClr val="dk1"/>
                </a:solidFill>
                <a:latin typeface="Calibri"/>
                <a:ea typeface="Calibri"/>
                <a:cs typeface="Calibri"/>
                <a:sym typeface="Calibri"/>
              </a:defRPr>
            </a:lvl5pPr>
            <a:lvl6pPr marL="0" lvl="5" indent="0" algn="r">
              <a:spcBef>
                <a:spcPts val="0"/>
              </a:spcBef>
              <a:buNone/>
              <a:defRPr sz="1800">
                <a:solidFill>
                  <a:schemeClr val="dk1"/>
                </a:solidFill>
                <a:latin typeface="Calibri"/>
                <a:ea typeface="Calibri"/>
                <a:cs typeface="Calibri"/>
                <a:sym typeface="Calibri"/>
              </a:defRPr>
            </a:lvl6pPr>
            <a:lvl7pPr marL="0" lvl="6" indent="0" algn="r">
              <a:spcBef>
                <a:spcPts val="0"/>
              </a:spcBef>
              <a:buNone/>
              <a:defRPr sz="1800">
                <a:solidFill>
                  <a:schemeClr val="dk1"/>
                </a:solidFill>
                <a:latin typeface="Calibri"/>
                <a:ea typeface="Calibri"/>
                <a:cs typeface="Calibri"/>
                <a:sym typeface="Calibri"/>
              </a:defRPr>
            </a:lvl7pPr>
            <a:lvl8pPr marL="0" lvl="7" indent="0" algn="r">
              <a:spcBef>
                <a:spcPts val="0"/>
              </a:spcBef>
              <a:buNone/>
              <a:defRPr sz="1800">
                <a:solidFill>
                  <a:schemeClr val="dk1"/>
                </a:solidFill>
                <a:latin typeface="Calibri"/>
                <a:ea typeface="Calibri"/>
                <a:cs typeface="Calibri"/>
                <a:sym typeface="Calibri"/>
              </a:defRPr>
            </a:lvl8pPr>
            <a:lvl9pPr marL="0" lvl="8" indent="0" algn="r">
              <a:spcBef>
                <a:spcPts val="0"/>
              </a:spcBef>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
        <p:cNvGrpSpPr/>
        <p:nvPr/>
      </p:nvGrpSpPr>
      <p:grpSpPr>
        <a:xfrm>
          <a:off x="0" y="0"/>
          <a:ext cx="0" cy="0"/>
          <a:chOff x="0" y="0"/>
          <a:chExt cx="0" cy="0"/>
        </a:xfrm>
      </p:grpSpPr>
      <p:sp>
        <p:nvSpPr>
          <p:cNvPr id="43" name="Google Shape;43;p36"/>
          <p:cNvSpPr txBox="1">
            <a:spLocks noGrp="1"/>
          </p:cNvSpPr>
          <p:nvPr>
            <p:ph type="title"/>
          </p:nvPr>
        </p:nvSpPr>
        <p:spPr>
          <a:xfrm rot="5400000">
            <a:off x="5370513" y="2085977"/>
            <a:ext cx="5851525" cy="22288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6"/>
          <p:cNvSpPr txBox="1">
            <a:spLocks noGrp="1"/>
          </p:cNvSpPr>
          <p:nvPr>
            <p:ph type="body" idx="1"/>
          </p:nvPr>
        </p:nvSpPr>
        <p:spPr>
          <a:xfrm rot="5400000">
            <a:off x="830263" y="-60324"/>
            <a:ext cx="5851525" cy="652145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36"/>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a:solidFill>
                  <a:schemeClr val="dk1"/>
                </a:solidFill>
                <a:latin typeface="Calibri"/>
                <a:ea typeface="Calibri"/>
                <a:cs typeface="Calibri"/>
                <a:sym typeface="Calibri"/>
              </a:defRPr>
            </a:lvl1pPr>
            <a:lvl2pPr marL="0" lvl="1" indent="0" algn="r">
              <a:spcBef>
                <a:spcPts val="0"/>
              </a:spcBef>
              <a:buNone/>
              <a:defRPr sz="1800">
                <a:solidFill>
                  <a:schemeClr val="dk1"/>
                </a:solidFill>
                <a:latin typeface="Calibri"/>
                <a:ea typeface="Calibri"/>
                <a:cs typeface="Calibri"/>
                <a:sym typeface="Calibri"/>
              </a:defRPr>
            </a:lvl2pPr>
            <a:lvl3pPr marL="0" lvl="2" indent="0" algn="r">
              <a:spcBef>
                <a:spcPts val="0"/>
              </a:spcBef>
              <a:buNone/>
              <a:defRPr sz="1800">
                <a:solidFill>
                  <a:schemeClr val="dk1"/>
                </a:solidFill>
                <a:latin typeface="Calibri"/>
                <a:ea typeface="Calibri"/>
                <a:cs typeface="Calibri"/>
                <a:sym typeface="Calibri"/>
              </a:defRPr>
            </a:lvl3pPr>
            <a:lvl4pPr marL="0" lvl="3" indent="0" algn="r">
              <a:spcBef>
                <a:spcPts val="0"/>
              </a:spcBef>
              <a:buNone/>
              <a:defRPr sz="1800">
                <a:solidFill>
                  <a:schemeClr val="dk1"/>
                </a:solidFill>
                <a:latin typeface="Calibri"/>
                <a:ea typeface="Calibri"/>
                <a:cs typeface="Calibri"/>
                <a:sym typeface="Calibri"/>
              </a:defRPr>
            </a:lvl4pPr>
            <a:lvl5pPr marL="0" lvl="4" indent="0" algn="r">
              <a:spcBef>
                <a:spcPts val="0"/>
              </a:spcBef>
              <a:buNone/>
              <a:defRPr sz="1800">
                <a:solidFill>
                  <a:schemeClr val="dk1"/>
                </a:solidFill>
                <a:latin typeface="Calibri"/>
                <a:ea typeface="Calibri"/>
                <a:cs typeface="Calibri"/>
                <a:sym typeface="Calibri"/>
              </a:defRPr>
            </a:lvl5pPr>
            <a:lvl6pPr marL="0" lvl="5" indent="0" algn="r">
              <a:spcBef>
                <a:spcPts val="0"/>
              </a:spcBef>
              <a:buNone/>
              <a:defRPr sz="1800">
                <a:solidFill>
                  <a:schemeClr val="dk1"/>
                </a:solidFill>
                <a:latin typeface="Calibri"/>
                <a:ea typeface="Calibri"/>
                <a:cs typeface="Calibri"/>
                <a:sym typeface="Calibri"/>
              </a:defRPr>
            </a:lvl6pPr>
            <a:lvl7pPr marL="0" lvl="6" indent="0" algn="r">
              <a:spcBef>
                <a:spcPts val="0"/>
              </a:spcBef>
              <a:buNone/>
              <a:defRPr sz="1800">
                <a:solidFill>
                  <a:schemeClr val="dk1"/>
                </a:solidFill>
                <a:latin typeface="Calibri"/>
                <a:ea typeface="Calibri"/>
                <a:cs typeface="Calibri"/>
                <a:sym typeface="Calibri"/>
              </a:defRPr>
            </a:lvl7pPr>
            <a:lvl8pPr marL="0" lvl="7" indent="0" algn="r">
              <a:spcBef>
                <a:spcPts val="0"/>
              </a:spcBef>
              <a:buNone/>
              <a:defRPr sz="1800">
                <a:solidFill>
                  <a:schemeClr val="dk1"/>
                </a:solidFill>
                <a:latin typeface="Calibri"/>
                <a:ea typeface="Calibri"/>
                <a:cs typeface="Calibri"/>
                <a:sym typeface="Calibri"/>
              </a:defRPr>
            </a:lvl8pPr>
            <a:lvl9pPr marL="0" lvl="8" indent="0" algn="r">
              <a:spcBef>
                <a:spcPts val="0"/>
              </a:spcBef>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accent2">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495300" y="1600201"/>
            <a:ext cx="4375150" cy="42672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35550" y="1600201"/>
            <a:ext cx="4375150" cy="4267201"/>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952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93834" y="3352802"/>
            <a:ext cx="9118335" cy="1470025"/>
          </a:xfrm>
        </p:spPr>
        <p:txBody>
          <a:bodyPr/>
          <a:lstStyle/>
          <a:p>
            <a:r>
              <a:rPr lang="en-US"/>
              <a:t>Click to edit Master title style</a:t>
            </a:r>
            <a:endParaRPr/>
          </a:p>
        </p:txBody>
      </p:sp>
      <p:sp>
        <p:nvSpPr>
          <p:cNvPr id="3" name="Subtitle 2"/>
          <p:cNvSpPr>
            <a:spLocks noGrp="1"/>
          </p:cNvSpPr>
          <p:nvPr>
            <p:ph type="subTitle" idx="1"/>
          </p:nvPr>
        </p:nvSpPr>
        <p:spPr>
          <a:xfrm>
            <a:off x="393834" y="4771030"/>
            <a:ext cx="911833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2"/>
          <p:cNvSpPr>
            <a:spLocks noGrp="1"/>
          </p:cNvSpPr>
          <p:nvPr>
            <p:ph type="pic" idx="13"/>
          </p:nvPr>
        </p:nvSpPr>
        <p:spPr>
          <a:xfrm>
            <a:off x="401895" y="363538"/>
            <a:ext cx="910221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5" name="Slide Number Placeholder 5"/>
          <p:cNvSpPr>
            <a:spLocks noGrp="1"/>
          </p:cNvSpPr>
          <p:nvPr>
            <p:ph type="sldNum" sz="quarter" idx="14"/>
          </p:nvPr>
        </p:nvSpPr>
        <p:spPr/>
        <p:txBody>
          <a:bodyPr/>
          <a:lstStyle>
            <a:lvl1pPr>
              <a:defRPr/>
            </a:lvl1pPr>
          </a:lstStyle>
          <a:p>
            <a:fld id="{51360DE6-1F00-4D37-920B-8306E906ABB0}" type="slidenum">
              <a:rPr lang="en-US" altLang="ja-JP"/>
              <a:pPr/>
              <a:t>‹#›</a:t>
            </a:fld>
            <a:endParaRPr lang="en-US" altLang="ja-JP"/>
          </a:p>
        </p:txBody>
      </p:sp>
    </p:spTree>
    <p:extLst>
      <p:ext uri="{BB962C8B-B14F-4D97-AF65-F5344CB8AC3E}">
        <p14:creationId xmlns:p14="http://schemas.microsoft.com/office/powerpoint/2010/main" val="370788443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86407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78295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382536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accent1"/>
              </a:buClr>
              <a:buSzPts val="4400"/>
              <a:buFont typeface="Century Gothic"/>
              <a:buNone/>
              <a:defRPr sz="4400" b="0" i="0" u="none" strike="noStrike"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495300" y="1600200"/>
            <a:ext cx="8915400" cy="50292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b="0" i="0" u="none" strike="noStrike" cap="none">
                <a:solidFill>
                  <a:schemeClr val="dk1"/>
                </a:solidFill>
                <a:latin typeface="Calibri"/>
                <a:ea typeface="Calibri"/>
                <a:cs typeface="Calibri"/>
                <a:sym typeface="Calibri"/>
              </a:defRPr>
            </a:lvl1pPr>
            <a:lvl2pPr marL="0" marR="0" lvl="1" indent="0" algn="r" rtl="0">
              <a:spcBef>
                <a:spcPts val="0"/>
              </a:spcBef>
              <a:buNone/>
              <a:defRPr sz="1800" b="0" i="0" u="none" strike="noStrike" cap="none">
                <a:solidFill>
                  <a:schemeClr val="dk1"/>
                </a:solidFill>
                <a:latin typeface="Calibri"/>
                <a:ea typeface="Calibri"/>
                <a:cs typeface="Calibri"/>
                <a:sym typeface="Calibri"/>
              </a:defRPr>
            </a:lvl2pPr>
            <a:lvl3pPr marL="0" marR="0" lvl="2" indent="0" algn="r" rtl="0">
              <a:spcBef>
                <a:spcPts val="0"/>
              </a:spcBef>
              <a:buNone/>
              <a:defRPr sz="1800" b="0" i="0" u="none" strike="noStrike" cap="none">
                <a:solidFill>
                  <a:schemeClr val="dk1"/>
                </a:solidFill>
                <a:latin typeface="Calibri"/>
                <a:ea typeface="Calibri"/>
                <a:cs typeface="Calibri"/>
                <a:sym typeface="Calibri"/>
              </a:defRPr>
            </a:lvl3pPr>
            <a:lvl4pPr marL="0" marR="0" lvl="3" indent="0" algn="r" rtl="0">
              <a:spcBef>
                <a:spcPts val="0"/>
              </a:spcBef>
              <a:buNone/>
              <a:defRPr sz="1800" b="0" i="0" u="none" strike="noStrike" cap="none">
                <a:solidFill>
                  <a:schemeClr val="dk1"/>
                </a:solidFill>
                <a:latin typeface="Calibri"/>
                <a:ea typeface="Calibri"/>
                <a:cs typeface="Calibri"/>
                <a:sym typeface="Calibri"/>
              </a:defRPr>
            </a:lvl4pPr>
            <a:lvl5pPr marL="0" marR="0" lvl="4" indent="0" algn="r" rtl="0">
              <a:spcBef>
                <a:spcPts val="0"/>
              </a:spcBef>
              <a:buNone/>
              <a:defRPr sz="1800" b="0" i="0" u="none" strike="noStrike" cap="none">
                <a:solidFill>
                  <a:schemeClr val="dk1"/>
                </a:solidFill>
                <a:latin typeface="Calibri"/>
                <a:ea typeface="Calibri"/>
                <a:cs typeface="Calibri"/>
                <a:sym typeface="Calibri"/>
              </a:defRPr>
            </a:lvl5pPr>
            <a:lvl6pPr marL="0" marR="0" lvl="5" indent="0" algn="r" rtl="0">
              <a:spcBef>
                <a:spcPts val="0"/>
              </a:spcBef>
              <a:buNone/>
              <a:defRPr sz="1800" b="0" i="0" u="none" strike="noStrike" cap="none">
                <a:solidFill>
                  <a:schemeClr val="dk1"/>
                </a:solidFill>
                <a:latin typeface="Calibri"/>
                <a:ea typeface="Calibri"/>
                <a:cs typeface="Calibri"/>
                <a:sym typeface="Calibri"/>
              </a:defRPr>
            </a:lvl6pPr>
            <a:lvl7pPr marL="0" marR="0" lvl="6" indent="0" algn="r" rtl="0">
              <a:spcBef>
                <a:spcPts val="0"/>
              </a:spcBef>
              <a:buNone/>
              <a:defRPr sz="1800" b="0" i="0" u="none" strike="noStrike" cap="none">
                <a:solidFill>
                  <a:schemeClr val="dk1"/>
                </a:solidFill>
                <a:latin typeface="Calibri"/>
                <a:ea typeface="Calibri"/>
                <a:cs typeface="Calibri"/>
                <a:sym typeface="Calibri"/>
              </a:defRPr>
            </a:lvl7pPr>
            <a:lvl8pPr marL="0" marR="0" lvl="7" indent="0" algn="r" rtl="0">
              <a:spcBef>
                <a:spcPts val="0"/>
              </a:spcBef>
              <a:buNone/>
              <a:defRPr sz="1800" b="0" i="0" u="none" strike="noStrike" cap="none">
                <a:solidFill>
                  <a:schemeClr val="dk1"/>
                </a:solidFill>
                <a:latin typeface="Calibri"/>
                <a:ea typeface="Calibri"/>
                <a:cs typeface="Calibri"/>
                <a:sym typeface="Calibri"/>
              </a:defRPr>
            </a:lvl8pPr>
            <a:lvl9pPr marL="0" marR="0" lvl="8" indent="0" algn="r" rtl="0">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7" r:id="rId5"/>
    <p:sldLayoutId id="214748365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5994485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364251765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5421"/>
      </p:ext>
    </p:extLst>
  </p:cSld>
  <p:clrMap bg1="lt1" tx1="dk1" bg2="lt2" tx2="dk2" accent1="accent1" accent2="accent2" accent3="accent3" accent4="accent4" accent5="accent5" accent6="accent6" hlink="hlink" folHlink="folHlink"/>
  <p:sldLayoutIdLst>
    <p:sldLayoutId id="2147483672" r:id="rId1"/>
    <p:sldLayoutId id="2147483673"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8737554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744539" y="3352801"/>
            <a:ext cx="8416925" cy="2449513"/>
          </a:xfrm>
        </p:spPr>
        <p:txBody>
          <a:bodyPr>
            <a:noAutofit/>
          </a:bodyPr>
          <a:lstStyle/>
          <a:p>
            <a:pPr eaLnBrk="1" hangingPunct="1"/>
            <a:r>
              <a:rPr lang="en-US" altLang="en-US" sz="5000" dirty="0">
                <a:solidFill>
                  <a:srgbClr val="558ED5"/>
                </a:solidFill>
                <a:latin typeface="Century Gothic" pitchFamily="34" charset="0"/>
                <a:ea typeface="SimSun" pitchFamily="2" charset="-122"/>
                <a:cs typeface="+mn-cs"/>
              </a:rPr>
              <a:t>AASC Lesson 1.2: Vulnerable Points and Vulnerable Areas</a:t>
            </a:r>
          </a:p>
        </p:txBody>
      </p:sp>
      <p:pic>
        <p:nvPicPr>
          <p:cNvPr id="6" name="Picture Placeholder 5" descr="32211-2.jpg"/>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25220" b="25220"/>
          <a:stretch>
            <a:fillRect/>
          </a:stretch>
        </p:blipFill>
        <p:spPr>
          <a:xfrm>
            <a:off x="752475" y="363538"/>
            <a:ext cx="8401050" cy="2836862"/>
          </a:xfrm>
          <a:ln w="9525">
            <a:noFill/>
          </a:ln>
          <a:effectLst>
            <a:outerShdw blurRad="292100" dist="139700" dir="2700000" algn="tl" rotWithShape="0">
              <a:srgbClr val="333333">
                <a:alpha val="64999"/>
              </a:srgbClr>
            </a:outerShdw>
          </a:effectLst>
          <a:extLst>
            <a:ext uri="{91240B29-F687-4F45-9708-019B960494DF}">
              <a14:hiddenLine xmlns:a14="http://schemas.microsoft.com/office/drawing/2010/main" w="3175">
                <a:solidFill>
                  <a:srgbClr val="000000"/>
                </a:solidFill>
                <a:miter lim="800000"/>
                <a:headEnd/>
                <a:tailEnd/>
              </a14:hiddenLine>
            </a:ext>
          </a:extLst>
        </p:spPr>
      </p:pic>
      <p:sp>
        <p:nvSpPr>
          <p:cNvPr id="5" name="Slide Number Placeholder 4"/>
          <p:cNvSpPr>
            <a:spLocks noGrp="1"/>
          </p:cNvSpPr>
          <p:nvPr>
            <p:ph type="sldNum" sz="quarter" idx="14"/>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A2FFF2-7625-4073-ABBD-A11E258CBBEC}" type="slidenum">
              <a:rPr kumimoji="0" lang="en-US" altLang="ja-JP" sz="2000" b="0" i="0" u="none" strike="noStrike" kern="1200" cap="none" spc="0" normalizeH="0" baseline="0" noProof="0">
                <a:ln>
                  <a:noFill/>
                </a:ln>
                <a:solidFill>
                  <a:srgbClr val="404040"/>
                </a:solidFill>
                <a:effectLst/>
                <a:uLnTx/>
                <a:uFillTx/>
                <a:latin typeface="Calibri" pitchFamily="34" charset="0"/>
                <a:ea typeface="MS PGothic"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ja-JP" sz="2000" b="0" i="0" u="none" strike="noStrike" kern="1200" cap="none" spc="0" normalizeH="0" baseline="0" noProof="0">
              <a:ln>
                <a:noFill/>
              </a:ln>
              <a:solidFill>
                <a:srgbClr val="40404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77271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E346-2E45-56A1-72D8-F3197FA40E42}"/>
            </a:ext>
          </a:extLst>
        </p:cNvPr>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15B06BC6-2603-E3F3-17EF-9767ECEA289C}"/>
              </a:ext>
            </a:extLst>
          </p:cNvPr>
          <p:cNvPicPr>
            <a:picLocks noGrp="1"/>
          </p:cNvPicPr>
          <p:nvPr>
            <p:ph idx="1"/>
          </p:nvPr>
        </p:nvPicPr>
        <p:blipFill>
          <a:blip r:embed="rId3" cstate="email">
            <a:extLst>
              <a:ext uri="{28A0092B-C50C-407E-A947-70E740481C1C}">
                <a14:useLocalDpi xmlns:a14="http://schemas.microsoft.com/office/drawing/2010/main" val="0"/>
              </a:ext>
            </a:extLst>
          </a:blip>
          <a:stretch>
            <a:fillRect/>
          </a:stretch>
        </p:blipFill>
        <p:spPr>
          <a:xfrm>
            <a:off x="6477000" y="612657"/>
            <a:ext cx="3248944" cy="2816343"/>
          </a:xfrm>
          <a:prstGeom prst="rect">
            <a:avLst/>
          </a:prstGeom>
        </p:spPr>
      </p:pic>
      <p:pic>
        <p:nvPicPr>
          <p:cNvPr id="1025" name="Picture 1" descr="page1image51698240">
            <a:extLst>
              <a:ext uri="{FF2B5EF4-FFF2-40B4-BE49-F238E27FC236}">
                <a16:creationId xmlns:a16="http://schemas.microsoft.com/office/drawing/2014/main" id="{7651D2EE-EFDF-4E6C-F9EC-25172E5E1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2" y="1066800"/>
            <a:ext cx="5250974" cy="393355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16148E7A-9DEF-333E-4B3A-9E8C492161A9}"/>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82AFCF27-82FB-409D-0F05-E4A632519C24}"/>
              </a:ext>
            </a:extLst>
          </p:cNvPr>
          <p:cNvSpPr>
            <a:spLocks noGrp="1"/>
          </p:cNvSpPr>
          <p:nvPr>
            <p:ph type="title"/>
          </p:nvPr>
        </p:nvSpPr>
        <p:spPr>
          <a:xfrm>
            <a:off x="681038" y="-19050"/>
            <a:ext cx="8543925" cy="1085850"/>
          </a:xfrm>
        </p:spPr>
        <p:txBody>
          <a:bodyPr>
            <a:normAutofit/>
          </a:bodyPr>
          <a:lstStyle/>
          <a:p>
            <a:pPr algn="ctr"/>
            <a:r>
              <a:rPr lang="en-US" sz="3200" dirty="0"/>
              <a:t>Personal Threat Assessment – </a:t>
            </a:r>
            <a:br>
              <a:rPr lang="en-US" sz="3200" dirty="0"/>
            </a:br>
            <a:r>
              <a:rPr lang="en-US" sz="3200" dirty="0" err="1"/>
              <a:t>Channelling</a:t>
            </a:r>
            <a:endParaRPr lang="en-US" sz="3200" dirty="0"/>
          </a:p>
        </p:txBody>
      </p:sp>
      <p:pic>
        <p:nvPicPr>
          <p:cNvPr id="3" name="Picture 2">
            <a:extLst>
              <a:ext uri="{FF2B5EF4-FFF2-40B4-BE49-F238E27FC236}">
                <a16:creationId xmlns:a16="http://schemas.microsoft.com/office/drawing/2014/main" id="{6399151B-5BC5-7021-9768-783447589142}"/>
              </a:ext>
            </a:extLst>
          </p:cNvPr>
          <p:cNvPicPr>
            <a:picLocks noChangeAspect="1"/>
          </p:cNvPicPr>
          <p:nvPr/>
        </p:nvPicPr>
        <p:blipFill>
          <a:blip r:embed="rId5"/>
          <a:stretch>
            <a:fillRect/>
          </a:stretch>
        </p:blipFill>
        <p:spPr>
          <a:xfrm>
            <a:off x="5410200" y="3600734"/>
            <a:ext cx="2498960" cy="3257265"/>
          </a:xfrm>
          <a:prstGeom prst="rect">
            <a:avLst/>
          </a:prstGeom>
        </p:spPr>
      </p:pic>
    </p:spTree>
    <p:extLst>
      <p:ext uri="{BB962C8B-B14F-4D97-AF65-F5344CB8AC3E}">
        <p14:creationId xmlns:p14="http://schemas.microsoft.com/office/powerpoint/2010/main" val="2861999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2BF1A-0A1D-85B7-B64F-316E7FF1442B}"/>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C9BFF075-7637-A34D-564A-6B5A577BDE5F}"/>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4" name="Title 3">
            <a:extLst>
              <a:ext uri="{FF2B5EF4-FFF2-40B4-BE49-F238E27FC236}">
                <a16:creationId xmlns:a16="http://schemas.microsoft.com/office/drawing/2014/main" id="{BEF7CEA7-3FA6-C584-629A-EB50E4A07E9A}"/>
              </a:ext>
            </a:extLst>
          </p:cNvPr>
          <p:cNvSpPr>
            <a:spLocks noGrp="1"/>
          </p:cNvSpPr>
          <p:nvPr>
            <p:ph type="title"/>
          </p:nvPr>
        </p:nvSpPr>
        <p:spPr>
          <a:xfrm>
            <a:off x="681038" y="-19050"/>
            <a:ext cx="8543925" cy="1085850"/>
          </a:xfrm>
        </p:spPr>
        <p:txBody>
          <a:bodyPr>
            <a:normAutofit/>
          </a:bodyPr>
          <a:lstStyle/>
          <a:p>
            <a:pPr algn="ctr"/>
            <a:r>
              <a:rPr lang="en-US" sz="3200" dirty="0"/>
              <a:t>Personal Threat Assessment – </a:t>
            </a:r>
            <a:br>
              <a:rPr lang="en-US" sz="3200" dirty="0"/>
            </a:br>
            <a:r>
              <a:rPr lang="en-US" sz="3200" dirty="0"/>
              <a:t>Aiming Markers</a:t>
            </a:r>
          </a:p>
        </p:txBody>
      </p:sp>
      <p:pic>
        <p:nvPicPr>
          <p:cNvPr id="5" name="Picture 4">
            <a:extLst>
              <a:ext uri="{FF2B5EF4-FFF2-40B4-BE49-F238E27FC236}">
                <a16:creationId xmlns:a16="http://schemas.microsoft.com/office/drawing/2014/main" id="{57EFF50E-CCED-EF56-E9AA-7B4F3695998A}"/>
              </a:ext>
            </a:extLst>
          </p:cNvPr>
          <p:cNvPicPr>
            <a:picLocks noChangeAspect="1"/>
          </p:cNvPicPr>
          <p:nvPr/>
        </p:nvPicPr>
        <p:blipFill>
          <a:blip r:embed="rId3"/>
          <a:stretch>
            <a:fillRect/>
          </a:stretch>
        </p:blipFill>
        <p:spPr>
          <a:xfrm>
            <a:off x="304800" y="1524000"/>
            <a:ext cx="5598160" cy="4419600"/>
          </a:xfrm>
          <a:prstGeom prst="rect">
            <a:avLst/>
          </a:prstGeom>
        </p:spPr>
      </p:pic>
      <p:pic>
        <p:nvPicPr>
          <p:cNvPr id="12" name="Picture 11">
            <a:extLst>
              <a:ext uri="{FF2B5EF4-FFF2-40B4-BE49-F238E27FC236}">
                <a16:creationId xmlns:a16="http://schemas.microsoft.com/office/drawing/2014/main" id="{2A525DD7-E397-3F84-8481-3EC8F7E3C8C1}"/>
              </a:ext>
            </a:extLst>
          </p:cNvPr>
          <p:cNvPicPr>
            <a:picLocks noChangeAspect="1"/>
          </p:cNvPicPr>
          <p:nvPr/>
        </p:nvPicPr>
        <p:blipFill>
          <a:blip r:embed="rId4"/>
          <a:stretch>
            <a:fillRect/>
          </a:stretch>
        </p:blipFill>
        <p:spPr>
          <a:xfrm>
            <a:off x="5958379" y="1501219"/>
            <a:ext cx="3926411" cy="4442381"/>
          </a:xfrm>
          <a:prstGeom prst="rect">
            <a:avLst/>
          </a:prstGeom>
        </p:spPr>
      </p:pic>
    </p:spTree>
    <p:extLst>
      <p:ext uri="{BB962C8B-B14F-4D97-AF65-F5344CB8AC3E}">
        <p14:creationId xmlns:p14="http://schemas.microsoft.com/office/powerpoint/2010/main" val="401619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64AB-1571-64E5-111F-84C184A24B93}"/>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81D9EF21-35C7-FF5A-02E6-CFD9E03A843C}"/>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4" name="Title 3">
            <a:extLst>
              <a:ext uri="{FF2B5EF4-FFF2-40B4-BE49-F238E27FC236}">
                <a16:creationId xmlns:a16="http://schemas.microsoft.com/office/drawing/2014/main" id="{04CC2732-84B5-CE1E-55EB-E7DE8BA92E49}"/>
              </a:ext>
            </a:extLst>
          </p:cNvPr>
          <p:cNvSpPr>
            <a:spLocks noGrp="1"/>
          </p:cNvSpPr>
          <p:nvPr>
            <p:ph type="title"/>
          </p:nvPr>
        </p:nvSpPr>
        <p:spPr>
          <a:xfrm>
            <a:off x="681038" y="-19050"/>
            <a:ext cx="8543925" cy="1085850"/>
          </a:xfrm>
        </p:spPr>
        <p:txBody>
          <a:bodyPr>
            <a:normAutofit/>
          </a:bodyPr>
          <a:lstStyle/>
          <a:p>
            <a:pPr algn="ctr"/>
            <a:r>
              <a:rPr lang="en-US" sz="3200" dirty="0"/>
              <a:t>Personal Threat Assessment – </a:t>
            </a:r>
            <a:br>
              <a:rPr lang="en-US" sz="3200" dirty="0"/>
            </a:br>
            <a:r>
              <a:rPr lang="en-US" sz="3200" dirty="0"/>
              <a:t>Ground</a:t>
            </a:r>
          </a:p>
        </p:txBody>
      </p:sp>
      <p:pic>
        <p:nvPicPr>
          <p:cNvPr id="3" name="Picture 2">
            <a:extLst>
              <a:ext uri="{FF2B5EF4-FFF2-40B4-BE49-F238E27FC236}">
                <a16:creationId xmlns:a16="http://schemas.microsoft.com/office/drawing/2014/main" id="{95A24B29-D1E2-FC93-E284-4EFCDD95A3F1}"/>
              </a:ext>
            </a:extLst>
          </p:cNvPr>
          <p:cNvPicPr>
            <a:picLocks noChangeAspect="1"/>
          </p:cNvPicPr>
          <p:nvPr/>
        </p:nvPicPr>
        <p:blipFill>
          <a:blip r:embed="rId3"/>
          <a:stretch>
            <a:fillRect/>
          </a:stretch>
        </p:blipFill>
        <p:spPr>
          <a:xfrm>
            <a:off x="957302" y="1752600"/>
            <a:ext cx="7991395" cy="2971800"/>
          </a:xfrm>
          <a:prstGeom prst="rect">
            <a:avLst/>
          </a:prstGeom>
        </p:spPr>
      </p:pic>
    </p:spTree>
    <p:extLst>
      <p:ext uri="{BB962C8B-B14F-4D97-AF65-F5344CB8AC3E}">
        <p14:creationId xmlns:p14="http://schemas.microsoft.com/office/powerpoint/2010/main" val="2917061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55D51-5C63-820B-5077-BF3DFFDC7C5E}"/>
            </a:ext>
          </a:extLst>
        </p:cNvPr>
        <p:cNvGrpSpPr/>
        <p:nvPr/>
      </p:nvGrpSpPr>
      <p:grpSpPr>
        <a:xfrm>
          <a:off x="0" y="0"/>
          <a:ext cx="0" cy="0"/>
          <a:chOff x="0" y="0"/>
          <a:chExt cx="0" cy="0"/>
        </a:xfrm>
      </p:grpSpPr>
      <p:pic>
        <p:nvPicPr>
          <p:cNvPr id="13" name="Picture 9">
            <a:extLst>
              <a:ext uri="{FF2B5EF4-FFF2-40B4-BE49-F238E27FC236}">
                <a16:creationId xmlns:a16="http://schemas.microsoft.com/office/drawing/2014/main" id="{3936EAAE-245A-171F-C999-41A066CC9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314" y="1224315"/>
            <a:ext cx="4266486" cy="23508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F:\HPSCANS\regularity.jpg">
            <a:extLst>
              <a:ext uri="{FF2B5EF4-FFF2-40B4-BE49-F238E27FC236}">
                <a16:creationId xmlns:a16="http://schemas.microsoft.com/office/drawing/2014/main" id="{1698B6D3-DC79-FDE9-82AC-2A7C58008F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9116" y="3754825"/>
            <a:ext cx="2131635" cy="292348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A2E6D5BB-762E-1352-65CC-67813BB73539}"/>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39A87091-B44B-0F66-2300-28677A0BA26B}"/>
              </a:ext>
            </a:extLst>
          </p:cNvPr>
          <p:cNvPicPr>
            <a:picLocks noChangeAspect="1"/>
          </p:cNvPicPr>
          <p:nvPr/>
        </p:nvPicPr>
        <p:blipFill>
          <a:blip r:embed="rId5"/>
          <a:stretch>
            <a:fillRect/>
          </a:stretch>
        </p:blipFill>
        <p:spPr>
          <a:xfrm>
            <a:off x="457200" y="2399728"/>
            <a:ext cx="4169686" cy="3175945"/>
          </a:xfrm>
          <a:prstGeom prst="rect">
            <a:avLst/>
          </a:prstGeom>
        </p:spPr>
      </p:pic>
      <p:sp>
        <p:nvSpPr>
          <p:cNvPr id="4" name="Title 3">
            <a:extLst>
              <a:ext uri="{FF2B5EF4-FFF2-40B4-BE49-F238E27FC236}">
                <a16:creationId xmlns:a16="http://schemas.microsoft.com/office/drawing/2014/main" id="{22FD61E3-8553-08DB-D031-83CB765FB840}"/>
              </a:ext>
            </a:extLst>
          </p:cNvPr>
          <p:cNvSpPr>
            <a:spLocks noGrp="1"/>
          </p:cNvSpPr>
          <p:nvPr>
            <p:ph type="title"/>
          </p:nvPr>
        </p:nvSpPr>
        <p:spPr>
          <a:xfrm>
            <a:off x="681038" y="-19050"/>
            <a:ext cx="8543925" cy="1085850"/>
          </a:xfrm>
        </p:spPr>
        <p:txBody>
          <a:bodyPr>
            <a:normAutofit/>
          </a:bodyPr>
          <a:lstStyle/>
          <a:p>
            <a:pPr algn="ctr"/>
            <a:r>
              <a:rPr lang="en-US" sz="3200" dirty="0"/>
              <a:t>Personal Threat Assessment – </a:t>
            </a:r>
            <a:br>
              <a:rPr lang="en-US" sz="3200" dirty="0"/>
            </a:br>
            <a:r>
              <a:rPr lang="en-US" sz="3200" dirty="0"/>
              <a:t>Ground</a:t>
            </a:r>
          </a:p>
        </p:txBody>
      </p:sp>
    </p:spTree>
    <p:extLst>
      <p:ext uri="{BB962C8B-B14F-4D97-AF65-F5344CB8AC3E}">
        <p14:creationId xmlns:p14="http://schemas.microsoft.com/office/powerpoint/2010/main" val="3098713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BB1BA-600E-3807-546C-F199BEEA9E3B}"/>
            </a:ext>
          </a:extLst>
        </p:cNvPr>
        <p:cNvGrpSpPr/>
        <p:nvPr/>
      </p:nvGrpSpPr>
      <p:grpSpPr>
        <a:xfrm>
          <a:off x="0" y="0"/>
          <a:ext cx="0" cy="0"/>
          <a:chOff x="0" y="0"/>
          <a:chExt cx="0" cy="0"/>
        </a:xfrm>
      </p:grpSpPr>
      <p:pic>
        <p:nvPicPr>
          <p:cNvPr id="12" name="Picture 2" descr="J:\Images\Incidents\Somalia\2013\RCIED_MOG_240113\DSC00600.JPG">
            <a:extLst>
              <a:ext uri="{FF2B5EF4-FFF2-40B4-BE49-F238E27FC236}">
                <a16:creationId xmlns:a16="http://schemas.microsoft.com/office/drawing/2014/main" id="{455A2258-BB29-93B1-4B20-76583906008B}"/>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33188" y="2174046"/>
            <a:ext cx="4929327" cy="3083754"/>
          </a:xfrm>
          <a:prstGeom prst="rect">
            <a:avLst/>
          </a:prstGeom>
          <a:noFill/>
          <a:ln w="28575"/>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356A94-4300-663B-7224-3413E5DFAB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0455" y="2174046"/>
            <a:ext cx="4437746" cy="3083754"/>
          </a:xfrm>
          <a:prstGeom prst="rect">
            <a:avLst/>
          </a:prstGeom>
          <a:noFill/>
          <a:ln w="3175">
            <a:solidFill>
              <a:srgbClr val="000000"/>
            </a:solidFill>
            <a:miter lim="800000"/>
            <a:headEnd/>
            <a:tailEnd/>
          </a:ln>
        </p:spPr>
      </p:pic>
      <p:sp>
        <p:nvSpPr>
          <p:cNvPr id="8" name="Slide Number Placeholder 1">
            <a:extLst>
              <a:ext uri="{FF2B5EF4-FFF2-40B4-BE49-F238E27FC236}">
                <a16:creationId xmlns:a16="http://schemas.microsoft.com/office/drawing/2014/main" id="{4646A543-E0EE-3E47-C188-9C5D9A880701}"/>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75C8A631-8128-2DE9-9038-1AFAFD1724E3}"/>
              </a:ext>
            </a:extLst>
          </p:cNvPr>
          <p:cNvSpPr>
            <a:spLocks noGrp="1"/>
          </p:cNvSpPr>
          <p:nvPr>
            <p:ph type="title"/>
          </p:nvPr>
        </p:nvSpPr>
        <p:spPr>
          <a:xfrm>
            <a:off x="681038" y="-19050"/>
            <a:ext cx="8543925" cy="1085850"/>
          </a:xfrm>
        </p:spPr>
        <p:txBody>
          <a:bodyPr>
            <a:normAutofit/>
          </a:bodyPr>
          <a:lstStyle/>
          <a:p>
            <a:pPr algn="ctr"/>
            <a:r>
              <a:rPr lang="en-US" sz="3200" dirty="0"/>
              <a:t>Personal Threat Assessment – </a:t>
            </a:r>
            <a:br>
              <a:rPr lang="en-US" sz="3200" dirty="0"/>
            </a:br>
            <a:r>
              <a:rPr lang="en-US" sz="3200" dirty="0"/>
              <a:t>Environment</a:t>
            </a:r>
          </a:p>
        </p:txBody>
      </p:sp>
      <p:sp>
        <p:nvSpPr>
          <p:cNvPr id="3" name="TextBox 2">
            <a:extLst>
              <a:ext uri="{FF2B5EF4-FFF2-40B4-BE49-F238E27FC236}">
                <a16:creationId xmlns:a16="http://schemas.microsoft.com/office/drawing/2014/main" id="{8CDA000F-D8A7-BA07-9293-F269419ABA67}"/>
              </a:ext>
            </a:extLst>
          </p:cNvPr>
          <p:cNvSpPr txBox="1"/>
          <p:nvPr/>
        </p:nvSpPr>
        <p:spPr>
          <a:xfrm>
            <a:off x="2192922" y="1152292"/>
            <a:ext cx="55201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“absence of the normal and presence of the abnormal”</a:t>
            </a:r>
            <a:endParaRPr kumimoji="0" lang="en-IE"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0737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20A4B-F386-F01D-ADAC-5431561DA7B1}"/>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DED860EB-31D8-9672-FB6B-FAECD9AEE28F}"/>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8EB71770-0B64-6088-A3A4-C18EB3BC0EB4}"/>
              </a:ext>
            </a:extLst>
          </p:cNvPr>
          <p:cNvSpPr>
            <a:spLocks noGrp="1"/>
          </p:cNvSpPr>
          <p:nvPr>
            <p:ph type="title"/>
          </p:nvPr>
        </p:nvSpPr>
        <p:spPr>
          <a:xfrm>
            <a:off x="681038" y="-19050"/>
            <a:ext cx="8543925" cy="1085850"/>
          </a:xfrm>
        </p:spPr>
        <p:txBody>
          <a:bodyPr>
            <a:normAutofit/>
          </a:bodyPr>
          <a:lstStyle/>
          <a:p>
            <a:pPr algn="ctr"/>
            <a:r>
              <a:rPr lang="en-US" sz="3200" dirty="0"/>
              <a:t>Personal Threat Assessment – </a:t>
            </a:r>
            <a:br>
              <a:rPr lang="en-US" sz="3200" dirty="0"/>
            </a:br>
            <a:r>
              <a:rPr lang="en-US" sz="3200" dirty="0"/>
              <a:t>Setting Patterns</a:t>
            </a:r>
          </a:p>
        </p:txBody>
      </p:sp>
      <p:pic>
        <p:nvPicPr>
          <p:cNvPr id="4" name="Picture 3">
            <a:extLst>
              <a:ext uri="{FF2B5EF4-FFF2-40B4-BE49-F238E27FC236}">
                <a16:creationId xmlns:a16="http://schemas.microsoft.com/office/drawing/2014/main" id="{81DD40A0-4032-90A3-5C9C-F612AD234CB3}"/>
              </a:ext>
            </a:extLst>
          </p:cNvPr>
          <p:cNvPicPr>
            <a:picLocks noChangeAspect="1"/>
          </p:cNvPicPr>
          <p:nvPr/>
        </p:nvPicPr>
        <p:blipFill>
          <a:blip r:embed="rId3"/>
          <a:stretch>
            <a:fillRect/>
          </a:stretch>
        </p:blipFill>
        <p:spPr>
          <a:xfrm>
            <a:off x="731957" y="1249362"/>
            <a:ext cx="8442086" cy="5181600"/>
          </a:xfrm>
          <a:prstGeom prst="rect">
            <a:avLst/>
          </a:prstGeom>
        </p:spPr>
      </p:pic>
    </p:spTree>
    <p:extLst>
      <p:ext uri="{BB962C8B-B14F-4D97-AF65-F5344CB8AC3E}">
        <p14:creationId xmlns:p14="http://schemas.microsoft.com/office/powerpoint/2010/main" val="593860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B59A5-2197-883A-8255-15E1FB7BCA72}"/>
            </a:ext>
          </a:extLst>
        </p:cNvPr>
        <p:cNvGrpSpPr/>
        <p:nvPr/>
      </p:nvGrpSpPr>
      <p:grpSpPr>
        <a:xfrm>
          <a:off x="0" y="0"/>
          <a:ext cx="0" cy="0"/>
          <a:chOff x="0" y="0"/>
          <a:chExt cx="0" cy="0"/>
        </a:xfrm>
      </p:grpSpPr>
      <p:sp>
        <p:nvSpPr>
          <p:cNvPr id="30" name="Content Placeholder 6">
            <a:extLst>
              <a:ext uri="{FF2B5EF4-FFF2-40B4-BE49-F238E27FC236}">
                <a16:creationId xmlns:a16="http://schemas.microsoft.com/office/drawing/2014/main" id="{815B0EB0-515F-D850-3E2D-D63F952A7DD9}"/>
              </a:ext>
            </a:extLst>
          </p:cNvPr>
          <p:cNvSpPr txBox="1">
            <a:spLocks/>
          </p:cNvSpPr>
          <p:nvPr/>
        </p:nvSpPr>
        <p:spPr bwMode="auto">
          <a:xfrm>
            <a:off x="418147" y="1952342"/>
            <a:ext cx="3948113" cy="3162300"/>
          </a:xfrm>
          <a:prstGeom prst="rect">
            <a:avLst/>
          </a:prstGeom>
          <a:solidFill>
            <a:srgbClr val="92D050"/>
          </a:solidFill>
          <a:ln>
            <a:noFill/>
          </a:ln>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sz="1400"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Arial"/>
              </a:rPr>
              <a:t>C</a:t>
            </a:r>
            <a:r>
              <a:rPr kumimoji="0" lang="en-US" sz="3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Arial"/>
              </a:rPr>
              <a:t>hannelling</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 </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A</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iming Markers</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G</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round (Terrain)</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E</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nvironment </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S</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etting Patterns</a:t>
            </a:r>
          </a:p>
        </p:txBody>
      </p:sp>
      <p:sp>
        <p:nvSpPr>
          <p:cNvPr id="6" name="Slide Number Placeholder 1">
            <a:extLst>
              <a:ext uri="{FF2B5EF4-FFF2-40B4-BE49-F238E27FC236}">
                <a16:creationId xmlns:a16="http://schemas.microsoft.com/office/drawing/2014/main" id="{470087E8-E7C5-DFB0-64EE-785DABA1DE47}"/>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sym typeface="Arial"/>
            </a:endParaRPr>
          </a:p>
        </p:txBody>
      </p:sp>
      <p:sp>
        <p:nvSpPr>
          <p:cNvPr id="5" name="Title 3">
            <a:extLst>
              <a:ext uri="{FF2B5EF4-FFF2-40B4-BE49-F238E27FC236}">
                <a16:creationId xmlns:a16="http://schemas.microsoft.com/office/drawing/2014/main" id="{F68CE19C-2256-D8AA-8AFE-FF1FBA0D3C9A}"/>
              </a:ext>
            </a:extLst>
          </p:cNvPr>
          <p:cNvSpPr>
            <a:spLocks noGrp="1"/>
          </p:cNvSpPr>
          <p:nvPr>
            <p:ph type="title"/>
          </p:nvPr>
        </p:nvSpPr>
        <p:spPr>
          <a:xfrm>
            <a:off x="681037" y="45498"/>
            <a:ext cx="8543925" cy="773087"/>
          </a:xfrm>
        </p:spPr>
        <p:txBody>
          <a:bodyPr>
            <a:normAutofit/>
          </a:bodyPr>
          <a:lstStyle/>
          <a:p>
            <a:pPr algn="ctr"/>
            <a:r>
              <a:rPr lang="en-US" sz="3200" dirty="0"/>
              <a:t>Personal Threat Assessment </a:t>
            </a:r>
          </a:p>
        </p:txBody>
      </p:sp>
      <p:sp>
        <p:nvSpPr>
          <p:cNvPr id="2" name="Content Placeholder 6">
            <a:extLst>
              <a:ext uri="{FF2B5EF4-FFF2-40B4-BE49-F238E27FC236}">
                <a16:creationId xmlns:a16="http://schemas.microsoft.com/office/drawing/2014/main" id="{DAE77E39-4FED-7621-5E5B-CEE5D5C1C9B5}"/>
              </a:ext>
            </a:extLst>
          </p:cNvPr>
          <p:cNvSpPr txBox="1">
            <a:spLocks/>
          </p:cNvSpPr>
          <p:nvPr/>
        </p:nvSpPr>
        <p:spPr bwMode="auto">
          <a:xfrm>
            <a:off x="5219700" y="1577868"/>
            <a:ext cx="4191000" cy="391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sz="1400"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Treat this like a drill. </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Systematically </a:t>
            </a:r>
            <a:r>
              <a:rPr lang="en-US" sz="2400" dirty="0">
                <a:solidFill>
                  <a:prstClr val="black"/>
                </a:solidFill>
                <a:latin typeface="Century Gothic" panose="020B0502020202020204" pitchFamily="34" charset="0"/>
              </a:rPr>
              <a:t>a</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sk</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yourself if you can see any of these indicators on patrol</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400" dirty="0">
                <a:solidFill>
                  <a:prstClr val="black"/>
                </a:solidFill>
                <a:latin typeface="Century Gothic" panose="020B0502020202020204" pitchFamily="34" charset="0"/>
              </a:rPr>
              <a:t>If you suspect something, make it known to your patrol commander</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804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74598-A6A6-B052-676E-5836D3E7D5F3}"/>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964932A2-B24F-78A5-4284-F1D968002D0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785F835D-98D5-2462-F0D7-69C245A952B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94F83D6D-877E-C50C-B806-6FFB73DF673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1EEF303-4BA1-D3B7-AED2-7D79F8C71A08}"/>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BADBD925-40AB-E684-EFD7-7D9FFD13DE64}"/>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2.4.3</a:t>
            </a:r>
            <a:r>
              <a:rPr lang="en-US" sz="3200" kern="1200" dirty="0">
                <a:solidFill>
                  <a:prstClr val="white"/>
                </a:solidFill>
                <a:latin typeface="Century Gothic" panose="020B0502020202020204" pitchFamily="34" charset="0"/>
                <a:ea typeface="+mn-ea"/>
                <a:cs typeface="+mn-cs"/>
              </a:rPr>
              <a:t> Types of VPs and VAs </a:t>
            </a:r>
          </a:p>
        </p:txBody>
      </p:sp>
      <p:sp>
        <p:nvSpPr>
          <p:cNvPr id="2" name="Slide Number Placeholder 1">
            <a:extLst>
              <a:ext uri="{FF2B5EF4-FFF2-40B4-BE49-F238E27FC236}">
                <a16:creationId xmlns:a16="http://schemas.microsoft.com/office/drawing/2014/main" id="{481175FC-A915-08CC-D378-58DAECFC88D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6442715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BF4435-8CD7-96B2-AA77-9A02376F1EC7}"/>
              </a:ext>
            </a:extLst>
          </p:cNvPr>
          <p:cNvSpPr>
            <a:spLocks noGrp="1"/>
          </p:cNvSpPr>
          <p:nvPr>
            <p:ph type="title"/>
          </p:nvPr>
        </p:nvSpPr>
        <p:spPr/>
        <p:txBody>
          <a:bodyPr/>
          <a:lstStyle/>
          <a:p>
            <a:r>
              <a:rPr lang="en-GB" dirty="0"/>
              <a:t>Aggressor Opportunity</a:t>
            </a:r>
          </a:p>
        </p:txBody>
      </p:sp>
      <p:sp>
        <p:nvSpPr>
          <p:cNvPr id="4" name="TextBox 3">
            <a:extLst>
              <a:ext uri="{FF2B5EF4-FFF2-40B4-BE49-F238E27FC236}">
                <a16:creationId xmlns:a16="http://schemas.microsoft.com/office/drawing/2014/main" id="{784EA6A9-46D2-2F97-F8D6-348BF06E1578}"/>
              </a:ext>
            </a:extLst>
          </p:cNvPr>
          <p:cNvSpPr txBox="1"/>
          <p:nvPr/>
        </p:nvSpPr>
        <p:spPr>
          <a:xfrm>
            <a:off x="661192" y="1260699"/>
            <a:ext cx="8686800"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Terrain Oriented VA/VP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terrain orientated VP/VA is where the ground offers a particular advantage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Situationally Oriented VA/VP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 adversary may use friendly forces patterns or predictable actions/responses to mount an attack at a specific point. It may be difficult to fully understand the adversary’s intent during planning; where this is the case, Advanced Search assets should be tasked or advice sought from a Search Advisor.</a:t>
            </a:r>
          </a:p>
        </p:txBody>
      </p:sp>
      <p:sp>
        <p:nvSpPr>
          <p:cNvPr id="2" name="Rectangle 1">
            <a:extLst>
              <a:ext uri="{FF2B5EF4-FFF2-40B4-BE49-F238E27FC236}">
                <a16:creationId xmlns:a16="http://schemas.microsoft.com/office/drawing/2014/main" id="{6CD9E17D-B67C-FAA1-F2D1-FCC8B247000D}"/>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VP’s and VA’s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342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043" y="1410777"/>
            <a:ext cx="9203222" cy="4887721"/>
          </a:xfrm>
          <a:prstGeom prst="rect">
            <a:avLst/>
          </a:prstGeom>
        </p:spPr>
      </p:pic>
      <p:sp>
        <p:nvSpPr>
          <p:cNvPr id="7" name="Freeform 6"/>
          <p:cNvSpPr/>
          <p:nvPr/>
        </p:nvSpPr>
        <p:spPr>
          <a:xfrm>
            <a:off x="300433" y="3684510"/>
            <a:ext cx="5605272" cy="2559278"/>
          </a:xfrm>
          <a:custGeom>
            <a:avLst/>
            <a:gdLst>
              <a:gd name="connsiteX0" fmla="*/ 68826 w 5605272"/>
              <a:gd name="connsiteY0" fmla="*/ 474839 h 2559278"/>
              <a:gd name="connsiteX1" fmla="*/ 68826 w 5605272"/>
              <a:gd name="connsiteY1" fmla="*/ 474839 h 2559278"/>
              <a:gd name="connsiteX2" fmla="*/ 186813 w 5605272"/>
              <a:gd name="connsiteY2" fmla="*/ 484672 h 2559278"/>
              <a:gd name="connsiteX3" fmla="*/ 235974 w 5605272"/>
              <a:gd name="connsiteY3" fmla="*/ 494504 h 2559278"/>
              <a:gd name="connsiteX4" fmla="*/ 334297 w 5605272"/>
              <a:gd name="connsiteY4" fmla="*/ 504336 h 2559278"/>
              <a:gd name="connsiteX5" fmla="*/ 412955 w 5605272"/>
              <a:gd name="connsiteY5" fmla="*/ 524001 h 2559278"/>
              <a:gd name="connsiteX6" fmla="*/ 471948 w 5605272"/>
              <a:gd name="connsiteY6" fmla="*/ 543665 h 2559278"/>
              <a:gd name="connsiteX7" fmla="*/ 511277 w 5605272"/>
              <a:gd name="connsiteY7" fmla="*/ 553497 h 2559278"/>
              <a:gd name="connsiteX8" fmla="*/ 570271 w 5605272"/>
              <a:gd name="connsiteY8" fmla="*/ 573162 h 2559278"/>
              <a:gd name="connsiteX9" fmla="*/ 599767 w 5605272"/>
              <a:gd name="connsiteY9" fmla="*/ 582994 h 2559278"/>
              <a:gd name="connsiteX10" fmla="*/ 629264 w 5605272"/>
              <a:gd name="connsiteY10" fmla="*/ 592826 h 2559278"/>
              <a:gd name="connsiteX11" fmla="*/ 707922 w 5605272"/>
              <a:gd name="connsiteY11" fmla="*/ 602659 h 2559278"/>
              <a:gd name="connsiteX12" fmla="*/ 1071716 w 5605272"/>
              <a:gd name="connsiteY12" fmla="*/ 602659 h 2559278"/>
              <a:gd name="connsiteX13" fmla="*/ 1130709 w 5605272"/>
              <a:gd name="connsiteY13" fmla="*/ 641988 h 2559278"/>
              <a:gd name="connsiteX14" fmla="*/ 1160206 w 5605272"/>
              <a:gd name="connsiteY14" fmla="*/ 651820 h 2559278"/>
              <a:gd name="connsiteX15" fmla="*/ 1189703 w 5605272"/>
              <a:gd name="connsiteY15" fmla="*/ 671484 h 2559278"/>
              <a:gd name="connsiteX16" fmla="*/ 1238864 w 5605272"/>
              <a:gd name="connsiteY16" fmla="*/ 681317 h 2559278"/>
              <a:gd name="connsiteX17" fmla="*/ 1386348 w 5605272"/>
              <a:gd name="connsiteY17" fmla="*/ 671484 h 2559278"/>
              <a:gd name="connsiteX18" fmla="*/ 1455174 w 5605272"/>
              <a:gd name="connsiteY18" fmla="*/ 632155 h 2559278"/>
              <a:gd name="connsiteX19" fmla="*/ 1484671 w 5605272"/>
              <a:gd name="connsiteY19" fmla="*/ 622323 h 2559278"/>
              <a:gd name="connsiteX20" fmla="*/ 1543664 w 5605272"/>
              <a:gd name="connsiteY20" fmla="*/ 582994 h 2559278"/>
              <a:gd name="connsiteX21" fmla="*/ 1573161 w 5605272"/>
              <a:gd name="connsiteY21" fmla="*/ 563330 h 2559278"/>
              <a:gd name="connsiteX22" fmla="*/ 1602658 w 5605272"/>
              <a:gd name="connsiteY22" fmla="*/ 533833 h 2559278"/>
              <a:gd name="connsiteX23" fmla="*/ 1641987 w 5605272"/>
              <a:gd name="connsiteY23" fmla="*/ 474839 h 2559278"/>
              <a:gd name="connsiteX24" fmla="*/ 1651819 w 5605272"/>
              <a:gd name="connsiteY24" fmla="*/ 445343 h 2559278"/>
              <a:gd name="connsiteX25" fmla="*/ 1681316 w 5605272"/>
              <a:gd name="connsiteY25" fmla="*/ 415846 h 2559278"/>
              <a:gd name="connsiteX26" fmla="*/ 1700980 w 5605272"/>
              <a:gd name="connsiteY26" fmla="*/ 386349 h 2559278"/>
              <a:gd name="connsiteX27" fmla="*/ 1759974 w 5605272"/>
              <a:gd name="connsiteY27" fmla="*/ 347020 h 2559278"/>
              <a:gd name="connsiteX28" fmla="*/ 1799303 w 5605272"/>
              <a:gd name="connsiteY28" fmla="*/ 317523 h 2559278"/>
              <a:gd name="connsiteX29" fmla="*/ 1868129 w 5605272"/>
              <a:gd name="connsiteY29" fmla="*/ 288026 h 2559278"/>
              <a:gd name="connsiteX30" fmla="*/ 1927122 w 5605272"/>
              <a:gd name="connsiteY30" fmla="*/ 258530 h 2559278"/>
              <a:gd name="connsiteX31" fmla="*/ 1986116 w 5605272"/>
              <a:gd name="connsiteY31" fmla="*/ 229033 h 2559278"/>
              <a:gd name="connsiteX32" fmla="*/ 2054942 w 5605272"/>
              <a:gd name="connsiteY32" fmla="*/ 189704 h 2559278"/>
              <a:gd name="connsiteX33" fmla="*/ 2113935 w 5605272"/>
              <a:gd name="connsiteY33" fmla="*/ 170039 h 2559278"/>
              <a:gd name="connsiteX34" fmla="*/ 2143432 w 5605272"/>
              <a:gd name="connsiteY34" fmla="*/ 150375 h 2559278"/>
              <a:gd name="connsiteX35" fmla="*/ 2172929 w 5605272"/>
              <a:gd name="connsiteY35" fmla="*/ 120878 h 2559278"/>
              <a:gd name="connsiteX36" fmla="*/ 2202426 w 5605272"/>
              <a:gd name="connsiteY36" fmla="*/ 111046 h 2559278"/>
              <a:gd name="connsiteX37" fmla="*/ 2222090 w 5605272"/>
              <a:gd name="connsiteY37" fmla="*/ 81549 h 2559278"/>
              <a:gd name="connsiteX38" fmla="*/ 2251587 w 5605272"/>
              <a:gd name="connsiteY38" fmla="*/ 71717 h 2559278"/>
              <a:gd name="connsiteX39" fmla="*/ 2290916 w 5605272"/>
              <a:gd name="connsiteY39" fmla="*/ 52052 h 2559278"/>
              <a:gd name="connsiteX40" fmla="*/ 2369574 w 5605272"/>
              <a:gd name="connsiteY40" fmla="*/ 32388 h 2559278"/>
              <a:gd name="connsiteX41" fmla="*/ 2713703 w 5605272"/>
              <a:gd name="connsiteY41" fmla="*/ 22555 h 2559278"/>
              <a:gd name="connsiteX42" fmla="*/ 2841522 w 5605272"/>
              <a:gd name="connsiteY42" fmla="*/ 12723 h 2559278"/>
              <a:gd name="connsiteX43" fmla="*/ 2900516 w 5605272"/>
              <a:gd name="connsiteY43" fmla="*/ 22555 h 2559278"/>
              <a:gd name="connsiteX44" fmla="*/ 2949677 w 5605272"/>
              <a:gd name="connsiteY44" fmla="*/ 71717 h 2559278"/>
              <a:gd name="connsiteX45" fmla="*/ 2979174 w 5605272"/>
              <a:gd name="connsiteY45" fmla="*/ 91381 h 2559278"/>
              <a:gd name="connsiteX46" fmla="*/ 3018503 w 5605272"/>
              <a:gd name="connsiteY46" fmla="*/ 150375 h 2559278"/>
              <a:gd name="connsiteX47" fmla="*/ 3077497 w 5605272"/>
              <a:gd name="connsiteY47" fmla="*/ 170039 h 2559278"/>
              <a:gd name="connsiteX48" fmla="*/ 3106993 w 5605272"/>
              <a:gd name="connsiteY48" fmla="*/ 179872 h 2559278"/>
              <a:gd name="connsiteX49" fmla="*/ 3215148 w 5605272"/>
              <a:gd name="connsiteY49" fmla="*/ 170039 h 2559278"/>
              <a:gd name="connsiteX50" fmla="*/ 3274142 w 5605272"/>
              <a:gd name="connsiteY50" fmla="*/ 150375 h 2559278"/>
              <a:gd name="connsiteX51" fmla="*/ 3510116 w 5605272"/>
              <a:gd name="connsiteY51" fmla="*/ 160207 h 2559278"/>
              <a:gd name="connsiteX52" fmla="*/ 3569109 w 5605272"/>
              <a:gd name="connsiteY52" fmla="*/ 189704 h 2559278"/>
              <a:gd name="connsiteX53" fmla="*/ 3598606 w 5605272"/>
              <a:gd name="connsiteY53" fmla="*/ 199536 h 2559278"/>
              <a:gd name="connsiteX54" fmla="*/ 3647767 w 5605272"/>
              <a:gd name="connsiteY54" fmla="*/ 248697 h 2559278"/>
              <a:gd name="connsiteX55" fmla="*/ 3677264 w 5605272"/>
              <a:gd name="connsiteY55" fmla="*/ 268362 h 2559278"/>
              <a:gd name="connsiteX56" fmla="*/ 3736258 w 5605272"/>
              <a:gd name="connsiteY56" fmla="*/ 307691 h 2559278"/>
              <a:gd name="connsiteX57" fmla="*/ 3824748 w 5605272"/>
              <a:gd name="connsiteY57" fmla="*/ 376517 h 2559278"/>
              <a:gd name="connsiteX58" fmla="*/ 3854245 w 5605272"/>
              <a:gd name="connsiteY58" fmla="*/ 396181 h 2559278"/>
              <a:gd name="connsiteX59" fmla="*/ 3883742 w 5605272"/>
              <a:gd name="connsiteY59" fmla="*/ 415846 h 2559278"/>
              <a:gd name="connsiteX60" fmla="*/ 3923071 w 5605272"/>
              <a:gd name="connsiteY60" fmla="*/ 435510 h 2559278"/>
              <a:gd name="connsiteX61" fmla="*/ 3952567 w 5605272"/>
              <a:gd name="connsiteY61" fmla="*/ 455175 h 2559278"/>
              <a:gd name="connsiteX62" fmla="*/ 3991897 w 5605272"/>
              <a:gd name="connsiteY62" fmla="*/ 465007 h 2559278"/>
              <a:gd name="connsiteX63" fmla="*/ 4080387 w 5605272"/>
              <a:gd name="connsiteY63" fmla="*/ 514168 h 2559278"/>
              <a:gd name="connsiteX64" fmla="*/ 4139380 w 5605272"/>
              <a:gd name="connsiteY64" fmla="*/ 543665 h 2559278"/>
              <a:gd name="connsiteX65" fmla="*/ 4168877 w 5605272"/>
              <a:gd name="connsiteY65" fmla="*/ 563330 h 2559278"/>
              <a:gd name="connsiteX66" fmla="*/ 4208206 w 5605272"/>
              <a:gd name="connsiteY66" fmla="*/ 582994 h 2559278"/>
              <a:gd name="connsiteX67" fmla="*/ 4267200 w 5605272"/>
              <a:gd name="connsiteY67" fmla="*/ 612491 h 2559278"/>
              <a:gd name="connsiteX68" fmla="*/ 4296697 w 5605272"/>
              <a:gd name="connsiteY68" fmla="*/ 641988 h 2559278"/>
              <a:gd name="connsiteX69" fmla="*/ 4355690 w 5605272"/>
              <a:gd name="connsiteY69" fmla="*/ 681317 h 2559278"/>
              <a:gd name="connsiteX70" fmla="*/ 4414684 w 5605272"/>
              <a:gd name="connsiteY70" fmla="*/ 720646 h 2559278"/>
              <a:gd name="connsiteX71" fmla="*/ 4473677 w 5605272"/>
              <a:gd name="connsiteY71" fmla="*/ 759975 h 2559278"/>
              <a:gd name="connsiteX72" fmla="*/ 4532671 w 5605272"/>
              <a:gd name="connsiteY72" fmla="*/ 809136 h 2559278"/>
              <a:gd name="connsiteX73" fmla="*/ 4562167 w 5605272"/>
              <a:gd name="connsiteY73" fmla="*/ 818968 h 2559278"/>
              <a:gd name="connsiteX74" fmla="*/ 4601497 w 5605272"/>
              <a:gd name="connsiteY74" fmla="*/ 877962 h 2559278"/>
              <a:gd name="connsiteX75" fmla="*/ 4611329 w 5605272"/>
              <a:gd name="connsiteY75" fmla="*/ 907459 h 2559278"/>
              <a:gd name="connsiteX76" fmla="*/ 4630993 w 5605272"/>
              <a:gd name="connsiteY76" fmla="*/ 995949 h 2559278"/>
              <a:gd name="connsiteX77" fmla="*/ 4650658 w 5605272"/>
              <a:gd name="connsiteY77" fmla="*/ 1054943 h 2559278"/>
              <a:gd name="connsiteX78" fmla="*/ 4660490 w 5605272"/>
              <a:gd name="connsiteY78" fmla="*/ 1084439 h 2559278"/>
              <a:gd name="connsiteX79" fmla="*/ 4670322 w 5605272"/>
              <a:gd name="connsiteY79" fmla="*/ 1113936 h 2559278"/>
              <a:gd name="connsiteX80" fmla="*/ 4689987 w 5605272"/>
              <a:gd name="connsiteY80" fmla="*/ 1143433 h 2559278"/>
              <a:gd name="connsiteX81" fmla="*/ 4729316 w 5605272"/>
              <a:gd name="connsiteY81" fmla="*/ 1231923 h 2559278"/>
              <a:gd name="connsiteX82" fmla="*/ 4739148 w 5605272"/>
              <a:gd name="connsiteY82" fmla="*/ 1261420 h 2559278"/>
              <a:gd name="connsiteX83" fmla="*/ 4758813 w 5605272"/>
              <a:gd name="connsiteY83" fmla="*/ 1290917 h 2559278"/>
              <a:gd name="connsiteX84" fmla="*/ 4817806 w 5605272"/>
              <a:gd name="connsiteY84" fmla="*/ 1340078 h 2559278"/>
              <a:gd name="connsiteX85" fmla="*/ 4847303 w 5605272"/>
              <a:gd name="connsiteY85" fmla="*/ 1349910 h 2559278"/>
              <a:gd name="connsiteX86" fmla="*/ 4925961 w 5605272"/>
              <a:gd name="connsiteY86" fmla="*/ 1379407 h 2559278"/>
              <a:gd name="connsiteX87" fmla="*/ 4994787 w 5605272"/>
              <a:gd name="connsiteY87" fmla="*/ 1408904 h 2559278"/>
              <a:gd name="connsiteX88" fmla="*/ 5024284 w 5605272"/>
              <a:gd name="connsiteY88" fmla="*/ 1428568 h 2559278"/>
              <a:gd name="connsiteX89" fmla="*/ 5083277 w 5605272"/>
              <a:gd name="connsiteY89" fmla="*/ 1448233 h 2559278"/>
              <a:gd name="connsiteX90" fmla="*/ 5102942 w 5605272"/>
              <a:gd name="connsiteY90" fmla="*/ 1477730 h 2559278"/>
              <a:gd name="connsiteX91" fmla="*/ 5142271 w 5605272"/>
              <a:gd name="connsiteY91" fmla="*/ 1497394 h 2559278"/>
              <a:gd name="connsiteX92" fmla="*/ 5201264 w 5605272"/>
              <a:gd name="connsiteY92" fmla="*/ 1526891 h 2559278"/>
              <a:gd name="connsiteX93" fmla="*/ 5230761 w 5605272"/>
              <a:gd name="connsiteY93" fmla="*/ 1556388 h 2559278"/>
              <a:gd name="connsiteX94" fmla="*/ 5270090 w 5605272"/>
              <a:gd name="connsiteY94" fmla="*/ 1585884 h 2559278"/>
              <a:gd name="connsiteX95" fmla="*/ 5299587 w 5605272"/>
              <a:gd name="connsiteY95" fmla="*/ 1605549 h 2559278"/>
              <a:gd name="connsiteX96" fmla="*/ 5358580 w 5605272"/>
              <a:gd name="connsiteY96" fmla="*/ 1654710 h 2559278"/>
              <a:gd name="connsiteX97" fmla="*/ 5378245 w 5605272"/>
              <a:gd name="connsiteY97" fmla="*/ 1684207 h 2559278"/>
              <a:gd name="connsiteX98" fmla="*/ 5407742 w 5605272"/>
              <a:gd name="connsiteY98" fmla="*/ 1703872 h 2559278"/>
              <a:gd name="connsiteX99" fmla="*/ 5417574 w 5605272"/>
              <a:gd name="connsiteY99" fmla="*/ 1733368 h 2559278"/>
              <a:gd name="connsiteX100" fmla="*/ 5456903 w 5605272"/>
              <a:gd name="connsiteY100" fmla="*/ 1792362 h 2559278"/>
              <a:gd name="connsiteX101" fmla="*/ 5466735 w 5605272"/>
              <a:gd name="connsiteY101" fmla="*/ 1831691 h 2559278"/>
              <a:gd name="connsiteX102" fmla="*/ 5486400 w 5605272"/>
              <a:gd name="connsiteY102" fmla="*/ 1861188 h 2559278"/>
              <a:gd name="connsiteX103" fmla="*/ 5496232 w 5605272"/>
              <a:gd name="connsiteY103" fmla="*/ 1910349 h 2559278"/>
              <a:gd name="connsiteX104" fmla="*/ 5515897 w 5605272"/>
              <a:gd name="connsiteY104" fmla="*/ 1969343 h 2559278"/>
              <a:gd name="connsiteX105" fmla="*/ 5525729 w 5605272"/>
              <a:gd name="connsiteY105" fmla="*/ 1998839 h 2559278"/>
              <a:gd name="connsiteX106" fmla="*/ 5535561 w 5605272"/>
              <a:gd name="connsiteY106" fmla="*/ 2028336 h 2559278"/>
              <a:gd name="connsiteX107" fmla="*/ 5574890 w 5605272"/>
              <a:gd name="connsiteY107" fmla="*/ 2165988 h 2559278"/>
              <a:gd name="connsiteX108" fmla="*/ 5584722 w 5605272"/>
              <a:gd name="connsiteY108" fmla="*/ 2195484 h 2559278"/>
              <a:gd name="connsiteX109" fmla="*/ 5594555 w 5605272"/>
              <a:gd name="connsiteY109" fmla="*/ 2313472 h 2559278"/>
              <a:gd name="connsiteX110" fmla="*/ 5604387 w 5605272"/>
              <a:gd name="connsiteY110" fmla="*/ 2401962 h 2559278"/>
              <a:gd name="connsiteX111" fmla="*/ 5604387 w 5605272"/>
              <a:gd name="connsiteY111" fmla="*/ 2539614 h 2559278"/>
              <a:gd name="connsiteX112" fmla="*/ 0 w 5605272"/>
              <a:gd name="connsiteY112" fmla="*/ 2559278 h 2559278"/>
              <a:gd name="connsiteX113" fmla="*/ 68826 w 5605272"/>
              <a:gd name="connsiteY113" fmla="*/ 474839 h 25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605272" h="2559278">
                <a:moveTo>
                  <a:pt x="68826" y="474839"/>
                </a:moveTo>
                <a:lnTo>
                  <a:pt x="68826" y="474839"/>
                </a:lnTo>
                <a:cubicBezTo>
                  <a:pt x="108155" y="478117"/>
                  <a:pt x="147618" y="480061"/>
                  <a:pt x="186813" y="484672"/>
                </a:cubicBezTo>
                <a:cubicBezTo>
                  <a:pt x="203410" y="486625"/>
                  <a:pt x="219409" y="492295"/>
                  <a:pt x="235974" y="494504"/>
                </a:cubicBezTo>
                <a:cubicBezTo>
                  <a:pt x="268623" y="498857"/>
                  <a:pt x="301523" y="501059"/>
                  <a:pt x="334297" y="504336"/>
                </a:cubicBezTo>
                <a:cubicBezTo>
                  <a:pt x="423790" y="534167"/>
                  <a:pt x="282449" y="488408"/>
                  <a:pt x="412955" y="524001"/>
                </a:cubicBezTo>
                <a:cubicBezTo>
                  <a:pt x="432953" y="529455"/>
                  <a:pt x="451839" y="538638"/>
                  <a:pt x="471948" y="543665"/>
                </a:cubicBezTo>
                <a:cubicBezTo>
                  <a:pt x="485058" y="546942"/>
                  <a:pt x="498334" y="549614"/>
                  <a:pt x="511277" y="553497"/>
                </a:cubicBezTo>
                <a:cubicBezTo>
                  <a:pt x="531131" y="559453"/>
                  <a:pt x="550606" y="566607"/>
                  <a:pt x="570271" y="573162"/>
                </a:cubicBezTo>
                <a:lnTo>
                  <a:pt x="599767" y="582994"/>
                </a:lnTo>
                <a:cubicBezTo>
                  <a:pt x="609599" y="586271"/>
                  <a:pt x="618980" y="591540"/>
                  <a:pt x="629264" y="592826"/>
                </a:cubicBezTo>
                <a:lnTo>
                  <a:pt x="707922" y="602659"/>
                </a:lnTo>
                <a:cubicBezTo>
                  <a:pt x="824339" y="595382"/>
                  <a:pt x="956579" y="581337"/>
                  <a:pt x="1071716" y="602659"/>
                </a:cubicBezTo>
                <a:cubicBezTo>
                  <a:pt x="1094955" y="606962"/>
                  <a:pt x="1108288" y="634515"/>
                  <a:pt x="1130709" y="641988"/>
                </a:cubicBezTo>
                <a:cubicBezTo>
                  <a:pt x="1140541" y="645265"/>
                  <a:pt x="1150936" y="647185"/>
                  <a:pt x="1160206" y="651820"/>
                </a:cubicBezTo>
                <a:cubicBezTo>
                  <a:pt x="1170775" y="657105"/>
                  <a:pt x="1178639" y="667335"/>
                  <a:pt x="1189703" y="671484"/>
                </a:cubicBezTo>
                <a:cubicBezTo>
                  <a:pt x="1205351" y="677352"/>
                  <a:pt x="1222477" y="678039"/>
                  <a:pt x="1238864" y="681317"/>
                </a:cubicBezTo>
                <a:cubicBezTo>
                  <a:pt x="1288025" y="678039"/>
                  <a:pt x="1337379" y="676925"/>
                  <a:pt x="1386348" y="671484"/>
                </a:cubicBezTo>
                <a:cubicBezTo>
                  <a:pt x="1421332" y="667597"/>
                  <a:pt x="1423459" y="650278"/>
                  <a:pt x="1455174" y="632155"/>
                </a:cubicBezTo>
                <a:cubicBezTo>
                  <a:pt x="1464173" y="627013"/>
                  <a:pt x="1474839" y="625600"/>
                  <a:pt x="1484671" y="622323"/>
                </a:cubicBezTo>
                <a:lnTo>
                  <a:pt x="1543664" y="582994"/>
                </a:lnTo>
                <a:cubicBezTo>
                  <a:pt x="1553496" y="576439"/>
                  <a:pt x="1564805" y="571686"/>
                  <a:pt x="1573161" y="563330"/>
                </a:cubicBezTo>
                <a:lnTo>
                  <a:pt x="1602658" y="533833"/>
                </a:lnTo>
                <a:cubicBezTo>
                  <a:pt x="1626035" y="463698"/>
                  <a:pt x="1592887" y="548488"/>
                  <a:pt x="1641987" y="474839"/>
                </a:cubicBezTo>
                <a:cubicBezTo>
                  <a:pt x="1647736" y="466216"/>
                  <a:pt x="1646070" y="453966"/>
                  <a:pt x="1651819" y="445343"/>
                </a:cubicBezTo>
                <a:cubicBezTo>
                  <a:pt x="1659532" y="433773"/>
                  <a:pt x="1672414" y="426528"/>
                  <a:pt x="1681316" y="415846"/>
                </a:cubicBezTo>
                <a:cubicBezTo>
                  <a:pt x="1688881" y="406768"/>
                  <a:pt x="1692087" y="394130"/>
                  <a:pt x="1700980" y="386349"/>
                </a:cubicBezTo>
                <a:cubicBezTo>
                  <a:pt x="1718766" y="370786"/>
                  <a:pt x="1741067" y="361200"/>
                  <a:pt x="1759974" y="347020"/>
                </a:cubicBezTo>
                <a:cubicBezTo>
                  <a:pt x="1773084" y="337188"/>
                  <a:pt x="1785407" y="326208"/>
                  <a:pt x="1799303" y="317523"/>
                </a:cubicBezTo>
                <a:cubicBezTo>
                  <a:pt x="1881126" y="266384"/>
                  <a:pt x="1801234" y="321474"/>
                  <a:pt x="1868129" y="288026"/>
                </a:cubicBezTo>
                <a:cubicBezTo>
                  <a:pt x="1944364" y="249908"/>
                  <a:pt x="1852987" y="283242"/>
                  <a:pt x="1927122" y="258530"/>
                </a:cubicBezTo>
                <a:cubicBezTo>
                  <a:pt x="2011657" y="202173"/>
                  <a:pt x="1904701" y="269741"/>
                  <a:pt x="1986116" y="229033"/>
                </a:cubicBezTo>
                <a:cubicBezTo>
                  <a:pt x="2057076" y="193553"/>
                  <a:pt x="1968741" y="224184"/>
                  <a:pt x="2054942" y="189704"/>
                </a:cubicBezTo>
                <a:cubicBezTo>
                  <a:pt x="2074188" y="182006"/>
                  <a:pt x="2096688" y="181537"/>
                  <a:pt x="2113935" y="170039"/>
                </a:cubicBezTo>
                <a:cubicBezTo>
                  <a:pt x="2123767" y="163484"/>
                  <a:pt x="2134354" y="157940"/>
                  <a:pt x="2143432" y="150375"/>
                </a:cubicBezTo>
                <a:cubicBezTo>
                  <a:pt x="2154114" y="141473"/>
                  <a:pt x="2161359" y="128591"/>
                  <a:pt x="2172929" y="120878"/>
                </a:cubicBezTo>
                <a:cubicBezTo>
                  <a:pt x="2181553" y="115129"/>
                  <a:pt x="2192594" y="114323"/>
                  <a:pt x="2202426" y="111046"/>
                </a:cubicBezTo>
                <a:cubicBezTo>
                  <a:pt x="2208981" y="101214"/>
                  <a:pt x="2212863" y="88931"/>
                  <a:pt x="2222090" y="81549"/>
                </a:cubicBezTo>
                <a:cubicBezTo>
                  <a:pt x="2230183" y="75075"/>
                  <a:pt x="2242061" y="75800"/>
                  <a:pt x="2251587" y="71717"/>
                </a:cubicBezTo>
                <a:cubicBezTo>
                  <a:pt x="2265059" y="65943"/>
                  <a:pt x="2277444" y="57826"/>
                  <a:pt x="2290916" y="52052"/>
                </a:cubicBezTo>
                <a:cubicBezTo>
                  <a:pt x="2317369" y="40715"/>
                  <a:pt x="2340723" y="38158"/>
                  <a:pt x="2369574" y="32388"/>
                </a:cubicBezTo>
                <a:cubicBezTo>
                  <a:pt x="2502795" y="-34224"/>
                  <a:pt x="2373645" y="22555"/>
                  <a:pt x="2713703" y="22555"/>
                </a:cubicBezTo>
                <a:cubicBezTo>
                  <a:pt x="2756435" y="22555"/>
                  <a:pt x="2798916" y="16000"/>
                  <a:pt x="2841522" y="12723"/>
                </a:cubicBezTo>
                <a:cubicBezTo>
                  <a:pt x="2861187" y="16000"/>
                  <a:pt x="2881603" y="16251"/>
                  <a:pt x="2900516" y="22555"/>
                </a:cubicBezTo>
                <a:cubicBezTo>
                  <a:pt x="2939846" y="35665"/>
                  <a:pt x="2923457" y="45497"/>
                  <a:pt x="2949677" y="71717"/>
                </a:cubicBezTo>
                <a:cubicBezTo>
                  <a:pt x="2958033" y="80073"/>
                  <a:pt x="2969342" y="84826"/>
                  <a:pt x="2979174" y="91381"/>
                </a:cubicBezTo>
                <a:cubicBezTo>
                  <a:pt x="2992284" y="111046"/>
                  <a:pt x="2996082" y="142902"/>
                  <a:pt x="3018503" y="150375"/>
                </a:cubicBezTo>
                <a:lnTo>
                  <a:pt x="3077497" y="170039"/>
                </a:lnTo>
                <a:lnTo>
                  <a:pt x="3106993" y="179872"/>
                </a:lnTo>
                <a:cubicBezTo>
                  <a:pt x="3143045" y="176594"/>
                  <a:pt x="3179498" y="176330"/>
                  <a:pt x="3215148" y="170039"/>
                </a:cubicBezTo>
                <a:cubicBezTo>
                  <a:pt x="3235561" y="166437"/>
                  <a:pt x="3274142" y="150375"/>
                  <a:pt x="3274142" y="150375"/>
                </a:cubicBezTo>
                <a:cubicBezTo>
                  <a:pt x="3352800" y="153652"/>
                  <a:pt x="3431605" y="154392"/>
                  <a:pt x="3510116" y="160207"/>
                </a:cubicBezTo>
                <a:cubicBezTo>
                  <a:pt x="3539131" y="162356"/>
                  <a:pt x="3544321" y="177310"/>
                  <a:pt x="3569109" y="189704"/>
                </a:cubicBezTo>
                <a:cubicBezTo>
                  <a:pt x="3578379" y="194339"/>
                  <a:pt x="3588774" y="196259"/>
                  <a:pt x="3598606" y="199536"/>
                </a:cubicBezTo>
                <a:cubicBezTo>
                  <a:pt x="3677266" y="251977"/>
                  <a:pt x="3582218" y="183148"/>
                  <a:pt x="3647767" y="248697"/>
                </a:cubicBezTo>
                <a:cubicBezTo>
                  <a:pt x="3656123" y="257053"/>
                  <a:pt x="3668186" y="260797"/>
                  <a:pt x="3677264" y="268362"/>
                </a:cubicBezTo>
                <a:cubicBezTo>
                  <a:pt x="3726364" y="309279"/>
                  <a:pt x="3684421" y="290413"/>
                  <a:pt x="3736258" y="307691"/>
                </a:cubicBezTo>
                <a:cubicBezTo>
                  <a:pt x="3782465" y="353898"/>
                  <a:pt x="3754187" y="329477"/>
                  <a:pt x="3824748" y="376517"/>
                </a:cubicBezTo>
                <a:lnTo>
                  <a:pt x="3854245" y="396181"/>
                </a:lnTo>
                <a:cubicBezTo>
                  <a:pt x="3864077" y="402736"/>
                  <a:pt x="3873172" y="410561"/>
                  <a:pt x="3883742" y="415846"/>
                </a:cubicBezTo>
                <a:cubicBezTo>
                  <a:pt x="3896852" y="422401"/>
                  <a:pt x="3910345" y="428238"/>
                  <a:pt x="3923071" y="435510"/>
                </a:cubicBezTo>
                <a:cubicBezTo>
                  <a:pt x="3933331" y="441373"/>
                  <a:pt x="3941706" y="450520"/>
                  <a:pt x="3952567" y="455175"/>
                </a:cubicBezTo>
                <a:cubicBezTo>
                  <a:pt x="3964988" y="460498"/>
                  <a:pt x="3978787" y="461730"/>
                  <a:pt x="3991897" y="465007"/>
                </a:cubicBezTo>
                <a:cubicBezTo>
                  <a:pt x="4059513" y="510085"/>
                  <a:pt x="4028469" y="496863"/>
                  <a:pt x="4080387" y="514168"/>
                </a:cubicBezTo>
                <a:cubicBezTo>
                  <a:pt x="4164923" y="570526"/>
                  <a:pt x="4057965" y="502957"/>
                  <a:pt x="4139380" y="543665"/>
                </a:cubicBezTo>
                <a:cubicBezTo>
                  <a:pt x="4149949" y="548950"/>
                  <a:pt x="4158617" y="557467"/>
                  <a:pt x="4168877" y="563330"/>
                </a:cubicBezTo>
                <a:cubicBezTo>
                  <a:pt x="4181603" y="570602"/>
                  <a:pt x="4195480" y="575722"/>
                  <a:pt x="4208206" y="582994"/>
                </a:cubicBezTo>
                <a:cubicBezTo>
                  <a:pt x="4261576" y="613491"/>
                  <a:pt x="4213118" y="594464"/>
                  <a:pt x="4267200" y="612491"/>
                </a:cubicBezTo>
                <a:cubicBezTo>
                  <a:pt x="4277032" y="622323"/>
                  <a:pt x="4285721" y="633451"/>
                  <a:pt x="4296697" y="641988"/>
                </a:cubicBezTo>
                <a:cubicBezTo>
                  <a:pt x="4315352" y="656498"/>
                  <a:pt x="4336026" y="668207"/>
                  <a:pt x="4355690" y="681317"/>
                </a:cubicBezTo>
                <a:lnTo>
                  <a:pt x="4414684" y="720646"/>
                </a:lnTo>
                <a:cubicBezTo>
                  <a:pt x="4414686" y="720648"/>
                  <a:pt x="4473676" y="759974"/>
                  <a:pt x="4473677" y="759975"/>
                </a:cubicBezTo>
                <a:cubicBezTo>
                  <a:pt x="4495424" y="781722"/>
                  <a:pt x="4505292" y="795447"/>
                  <a:pt x="4532671" y="809136"/>
                </a:cubicBezTo>
                <a:cubicBezTo>
                  <a:pt x="4541941" y="813771"/>
                  <a:pt x="4552335" y="815691"/>
                  <a:pt x="4562167" y="818968"/>
                </a:cubicBezTo>
                <a:cubicBezTo>
                  <a:pt x="4575277" y="838633"/>
                  <a:pt x="4594023" y="855541"/>
                  <a:pt x="4601497" y="877962"/>
                </a:cubicBezTo>
                <a:cubicBezTo>
                  <a:pt x="4604774" y="887794"/>
                  <a:pt x="4608815" y="897404"/>
                  <a:pt x="4611329" y="907459"/>
                </a:cubicBezTo>
                <a:cubicBezTo>
                  <a:pt x="4625360" y="963583"/>
                  <a:pt x="4615856" y="945492"/>
                  <a:pt x="4630993" y="995949"/>
                </a:cubicBezTo>
                <a:cubicBezTo>
                  <a:pt x="4636949" y="1015803"/>
                  <a:pt x="4644103" y="1035278"/>
                  <a:pt x="4650658" y="1054943"/>
                </a:cubicBezTo>
                <a:lnTo>
                  <a:pt x="4660490" y="1084439"/>
                </a:lnTo>
                <a:cubicBezTo>
                  <a:pt x="4663767" y="1094271"/>
                  <a:pt x="4664573" y="1105313"/>
                  <a:pt x="4670322" y="1113936"/>
                </a:cubicBezTo>
                <a:lnTo>
                  <a:pt x="4689987" y="1143433"/>
                </a:lnTo>
                <a:cubicBezTo>
                  <a:pt x="4713388" y="1213637"/>
                  <a:pt x="4698153" y="1185179"/>
                  <a:pt x="4729316" y="1231923"/>
                </a:cubicBezTo>
                <a:cubicBezTo>
                  <a:pt x="4732593" y="1241755"/>
                  <a:pt x="4734513" y="1252150"/>
                  <a:pt x="4739148" y="1261420"/>
                </a:cubicBezTo>
                <a:cubicBezTo>
                  <a:pt x="4744433" y="1271989"/>
                  <a:pt x="4751248" y="1281839"/>
                  <a:pt x="4758813" y="1290917"/>
                </a:cubicBezTo>
                <a:cubicBezTo>
                  <a:pt x="4774347" y="1309558"/>
                  <a:pt x="4795706" y="1329028"/>
                  <a:pt x="4817806" y="1340078"/>
                </a:cubicBezTo>
                <a:cubicBezTo>
                  <a:pt x="4827076" y="1344713"/>
                  <a:pt x="4837777" y="1345827"/>
                  <a:pt x="4847303" y="1349910"/>
                </a:cubicBezTo>
                <a:cubicBezTo>
                  <a:pt x="4919287" y="1380760"/>
                  <a:pt x="4853450" y="1361280"/>
                  <a:pt x="4925961" y="1379407"/>
                </a:cubicBezTo>
                <a:cubicBezTo>
                  <a:pt x="5000011" y="1428774"/>
                  <a:pt x="4905904" y="1370812"/>
                  <a:pt x="4994787" y="1408904"/>
                </a:cubicBezTo>
                <a:cubicBezTo>
                  <a:pt x="5005648" y="1413559"/>
                  <a:pt x="5013486" y="1423769"/>
                  <a:pt x="5024284" y="1428568"/>
                </a:cubicBezTo>
                <a:cubicBezTo>
                  <a:pt x="5043226" y="1436986"/>
                  <a:pt x="5083277" y="1448233"/>
                  <a:pt x="5083277" y="1448233"/>
                </a:cubicBezTo>
                <a:cubicBezTo>
                  <a:pt x="5089832" y="1458065"/>
                  <a:pt x="5093864" y="1470165"/>
                  <a:pt x="5102942" y="1477730"/>
                </a:cubicBezTo>
                <a:cubicBezTo>
                  <a:pt x="5114202" y="1487113"/>
                  <a:pt x="5129545" y="1490122"/>
                  <a:pt x="5142271" y="1497394"/>
                </a:cubicBezTo>
                <a:cubicBezTo>
                  <a:pt x="5195641" y="1527892"/>
                  <a:pt x="5147180" y="1508864"/>
                  <a:pt x="5201264" y="1526891"/>
                </a:cubicBezTo>
                <a:cubicBezTo>
                  <a:pt x="5211096" y="1536723"/>
                  <a:pt x="5220203" y="1547339"/>
                  <a:pt x="5230761" y="1556388"/>
                </a:cubicBezTo>
                <a:cubicBezTo>
                  <a:pt x="5243203" y="1567052"/>
                  <a:pt x="5256755" y="1576359"/>
                  <a:pt x="5270090" y="1585884"/>
                </a:cubicBezTo>
                <a:cubicBezTo>
                  <a:pt x="5279706" y="1592752"/>
                  <a:pt x="5290509" y="1597984"/>
                  <a:pt x="5299587" y="1605549"/>
                </a:cubicBezTo>
                <a:cubicBezTo>
                  <a:pt x="5375290" y="1668635"/>
                  <a:pt x="5285349" y="1605889"/>
                  <a:pt x="5358580" y="1654710"/>
                </a:cubicBezTo>
                <a:cubicBezTo>
                  <a:pt x="5365135" y="1664542"/>
                  <a:pt x="5369889" y="1675851"/>
                  <a:pt x="5378245" y="1684207"/>
                </a:cubicBezTo>
                <a:cubicBezTo>
                  <a:pt x="5386601" y="1692563"/>
                  <a:pt x="5400360" y="1694644"/>
                  <a:pt x="5407742" y="1703872"/>
                </a:cubicBezTo>
                <a:cubicBezTo>
                  <a:pt x="5414216" y="1711965"/>
                  <a:pt x="5412541" y="1724308"/>
                  <a:pt x="5417574" y="1733368"/>
                </a:cubicBezTo>
                <a:cubicBezTo>
                  <a:pt x="5429052" y="1754028"/>
                  <a:pt x="5456903" y="1792362"/>
                  <a:pt x="5456903" y="1792362"/>
                </a:cubicBezTo>
                <a:cubicBezTo>
                  <a:pt x="5460180" y="1805472"/>
                  <a:pt x="5461412" y="1819270"/>
                  <a:pt x="5466735" y="1831691"/>
                </a:cubicBezTo>
                <a:cubicBezTo>
                  <a:pt x="5471390" y="1842553"/>
                  <a:pt x="5482251" y="1850123"/>
                  <a:pt x="5486400" y="1861188"/>
                </a:cubicBezTo>
                <a:cubicBezTo>
                  <a:pt x="5492268" y="1876835"/>
                  <a:pt x="5491835" y="1894226"/>
                  <a:pt x="5496232" y="1910349"/>
                </a:cubicBezTo>
                <a:cubicBezTo>
                  <a:pt x="5501686" y="1930347"/>
                  <a:pt x="5509342" y="1949678"/>
                  <a:pt x="5515897" y="1969343"/>
                </a:cubicBezTo>
                <a:lnTo>
                  <a:pt x="5525729" y="1998839"/>
                </a:lnTo>
                <a:cubicBezTo>
                  <a:pt x="5529006" y="2008671"/>
                  <a:pt x="5533047" y="2018281"/>
                  <a:pt x="5535561" y="2028336"/>
                </a:cubicBezTo>
                <a:cubicBezTo>
                  <a:pt x="5560252" y="2127098"/>
                  <a:pt x="5546681" y="2081358"/>
                  <a:pt x="5574890" y="2165988"/>
                </a:cubicBezTo>
                <a:lnTo>
                  <a:pt x="5584722" y="2195484"/>
                </a:lnTo>
                <a:cubicBezTo>
                  <a:pt x="5588000" y="2234813"/>
                  <a:pt x="5590813" y="2274184"/>
                  <a:pt x="5594555" y="2313472"/>
                </a:cubicBezTo>
                <a:cubicBezTo>
                  <a:pt x="5597369" y="2343016"/>
                  <a:pt x="5603098" y="2372312"/>
                  <a:pt x="5604387" y="2401962"/>
                </a:cubicBezTo>
                <a:cubicBezTo>
                  <a:pt x="5606380" y="2447803"/>
                  <a:pt x="5604387" y="2493730"/>
                  <a:pt x="5604387" y="2539614"/>
                </a:cubicBezTo>
                <a:lnTo>
                  <a:pt x="0" y="2559278"/>
                </a:lnTo>
                <a:lnTo>
                  <a:pt x="68826" y="474839"/>
                </a:lnTo>
                <a:close/>
              </a:path>
            </a:pathLst>
          </a:custGeom>
          <a:pattFill prst="smGrid">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7"/>
          <p:cNvSpPr/>
          <p:nvPr/>
        </p:nvSpPr>
        <p:spPr>
          <a:xfrm>
            <a:off x="6329229" y="3980424"/>
            <a:ext cx="2662813" cy="2240782"/>
          </a:xfrm>
          <a:custGeom>
            <a:avLst/>
            <a:gdLst>
              <a:gd name="connsiteX0" fmla="*/ 341644 w 2662813"/>
              <a:gd name="connsiteY0" fmla="*/ 2230734 h 2240782"/>
              <a:gd name="connsiteX1" fmla="*/ 341644 w 2662813"/>
              <a:gd name="connsiteY1" fmla="*/ 2230734 h 2240782"/>
              <a:gd name="connsiteX2" fmla="*/ 211015 w 2662813"/>
              <a:gd name="connsiteY2" fmla="*/ 2029767 h 2240782"/>
              <a:gd name="connsiteX3" fmla="*/ 180870 w 2662813"/>
              <a:gd name="connsiteY3" fmla="*/ 2019719 h 2240782"/>
              <a:gd name="connsiteX4" fmla="*/ 160773 w 2662813"/>
              <a:gd name="connsiteY4" fmla="*/ 1989573 h 2240782"/>
              <a:gd name="connsiteX5" fmla="*/ 200967 w 2662813"/>
              <a:gd name="connsiteY5" fmla="*/ 1858945 h 2240782"/>
              <a:gd name="connsiteX6" fmla="*/ 241160 w 2662813"/>
              <a:gd name="connsiteY6" fmla="*/ 1848897 h 2240782"/>
              <a:gd name="connsiteX7" fmla="*/ 301450 w 2662813"/>
              <a:gd name="connsiteY7" fmla="*/ 1828800 h 2240782"/>
              <a:gd name="connsiteX8" fmla="*/ 321547 w 2662813"/>
              <a:gd name="connsiteY8" fmla="*/ 1788606 h 2240782"/>
              <a:gd name="connsiteX9" fmla="*/ 341644 w 2662813"/>
              <a:gd name="connsiteY9" fmla="*/ 1758461 h 2240782"/>
              <a:gd name="connsiteX10" fmla="*/ 351692 w 2662813"/>
              <a:gd name="connsiteY10" fmla="*/ 1647930 h 2240782"/>
              <a:gd name="connsiteX11" fmla="*/ 341644 w 2662813"/>
              <a:gd name="connsiteY11" fmla="*/ 1547446 h 2240782"/>
              <a:gd name="connsiteX12" fmla="*/ 321547 w 2662813"/>
              <a:gd name="connsiteY12" fmla="*/ 1487156 h 2240782"/>
              <a:gd name="connsiteX13" fmla="*/ 311499 w 2662813"/>
              <a:gd name="connsiteY13" fmla="*/ 1457011 h 2240782"/>
              <a:gd name="connsiteX14" fmla="*/ 301450 w 2662813"/>
              <a:gd name="connsiteY14" fmla="*/ 1235947 h 2240782"/>
              <a:gd name="connsiteX15" fmla="*/ 291402 w 2662813"/>
              <a:gd name="connsiteY15" fmla="*/ 1205802 h 2240782"/>
              <a:gd name="connsiteX16" fmla="*/ 261257 w 2662813"/>
              <a:gd name="connsiteY16" fmla="*/ 1175657 h 2240782"/>
              <a:gd name="connsiteX17" fmla="*/ 200967 w 2662813"/>
              <a:gd name="connsiteY17" fmla="*/ 1135464 h 2240782"/>
              <a:gd name="connsiteX18" fmla="*/ 180870 w 2662813"/>
              <a:gd name="connsiteY18" fmla="*/ 1034980 h 2240782"/>
              <a:gd name="connsiteX19" fmla="*/ 190918 w 2662813"/>
              <a:gd name="connsiteY19" fmla="*/ 934497 h 2240782"/>
              <a:gd name="connsiteX20" fmla="*/ 211015 w 2662813"/>
              <a:gd name="connsiteY20" fmla="*/ 844061 h 2240782"/>
              <a:gd name="connsiteX21" fmla="*/ 221063 w 2662813"/>
              <a:gd name="connsiteY21" fmla="*/ 813916 h 2240782"/>
              <a:gd name="connsiteX22" fmla="*/ 231112 w 2662813"/>
              <a:gd name="connsiteY22" fmla="*/ 753626 h 2240782"/>
              <a:gd name="connsiteX23" fmla="*/ 200967 w 2662813"/>
              <a:gd name="connsiteY23" fmla="*/ 643094 h 2240782"/>
              <a:gd name="connsiteX24" fmla="*/ 190918 w 2662813"/>
              <a:gd name="connsiteY24" fmla="*/ 612949 h 2240782"/>
              <a:gd name="connsiteX25" fmla="*/ 160773 w 2662813"/>
              <a:gd name="connsiteY25" fmla="*/ 592853 h 2240782"/>
              <a:gd name="connsiteX26" fmla="*/ 140677 w 2662813"/>
              <a:gd name="connsiteY26" fmla="*/ 562708 h 2240782"/>
              <a:gd name="connsiteX27" fmla="*/ 110532 w 2662813"/>
              <a:gd name="connsiteY27" fmla="*/ 532562 h 2240782"/>
              <a:gd name="connsiteX28" fmla="*/ 60290 w 2662813"/>
              <a:gd name="connsiteY28" fmla="*/ 472272 h 2240782"/>
              <a:gd name="connsiteX29" fmla="*/ 30145 w 2662813"/>
              <a:gd name="connsiteY29" fmla="*/ 381837 h 2240782"/>
              <a:gd name="connsiteX30" fmla="*/ 20096 w 2662813"/>
              <a:gd name="connsiteY30" fmla="*/ 351692 h 2240782"/>
              <a:gd name="connsiteX31" fmla="*/ 10048 w 2662813"/>
              <a:gd name="connsiteY31" fmla="*/ 321547 h 2240782"/>
              <a:gd name="connsiteX32" fmla="*/ 0 w 2662813"/>
              <a:gd name="connsiteY32" fmla="*/ 100483 h 2240782"/>
              <a:gd name="connsiteX33" fmla="*/ 10048 w 2662813"/>
              <a:gd name="connsiteY33" fmla="*/ 40193 h 2240782"/>
              <a:gd name="connsiteX34" fmla="*/ 80386 w 2662813"/>
              <a:gd name="connsiteY34" fmla="*/ 0 h 2240782"/>
              <a:gd name="connsiteX35" fmla="*/ 221063 w 2662813"/>
              <a:gd name="connsiteY35" fmla="*/ 10048 h 2240782"/>
              <a:gd name="connsiteX36" fmla="*/ 251208 w 2662813"/>
              <a:gd name="connsiteY36" fmla="*/ 20097 h 2240782"/>
              <a:gd name="connsiteX37" fmla="*/ 361740 w 2662813"/>
              <a:gd name="connsiteY37" fmla="*/ 50242 h 2240782"/>
              <a:gd name="connsiteX38" fmla="*/ 391885 w 2662813"/>
              <a:gd name="connsiteY38" fmla="*/ 80387 h 2240782"/>
              <a:gd name="connsiteX39" fmla="*/ 432079 w 2662813"/>
              <a:gd name="connsiteY39" fmla="*/ 90435 h 2240782"/>
              <a:gd name="connsiteX40" fmla="*/ 834013 w 2662813"/>
              <a:gd name="connsiteY40" fmla="*/ 120580 h 2240782"/>
              <a:gd name="connsiteX41" fmla="*/ 874206 w 2662813"/>
              <a:gd name="connsiteY41" fmla="*/ 140677 h 2240782"/>
              <a:gd name="connsiteX42" fmla="*/ 904351 w 2662813"/>
              <a:gd name="connsiteY42" fmla="*/ 160773 h 2240782"/>
              <a:gd name="connsiteX43" fmla="*/ 964641 w 2662813"/>
              <a:gd name="connsiteY43" fmla="*/ 180870 h 2240782"/>
              <a:gd name="connsiteX44" fmla="*/ 994786 w 2662813"/>
              <a:gd name="connsiteY44" fmla="*/ 190919 h 2240782"/>
              <a:gd name="connsiteX45" fmla="*/ 1024932 w 2662813"/>
              <a:gd name="connsiteY45" fmla="*/ 200967 h 2240782"/>
              <a:gd name="connsiteX46" fmla="*/ 1055077 w 2662813"/>
              <a:gd name="connsiteY46" fmla="*/ 221064 h 2240782"/>
              <a:gd name="connsiteX47" fmla="*/ 1115367 w 2662813"/>
              <a:gd name="connsiteY47" fmla="*/ 241160 h 2240782"/>
              <a:gd name="connsiteX48" fmla="*/ 1175657 w 2662813"/>
              <a:gd name="connsiteY48" fmla="*/ 271305 h 2240782"/>
              <a:gd name="connsiteX49" fmla="*/ 1205802 w 2662813"/>
              <a:gd name="connsiteY49" fmla="*/ 291402 h 2240782"/>
              <a:gd name="connsiteX50" fmla="*/ 1296237 w 2662813"/>
              <a:gd name="connsiteY50" fmla="*/ 321547 h 2240782"/>
              <a:gd name="connsiteX51" fmla="*/ 1326382 w 2662813"/>
              <a:gd name="connsiteY51" fmla="*/ 331595 h 2240782"/>
              <a:gd name="connsiteX52" fmla="*/ 1356527 w 2662813"/>
              <a:gd name="connsiteY52" fmla="*/ 341644 h 2240782"/>
              <a:gd name="connsiteX53" fmla="*/ 1396721 w 2662813"/>
              <a:gd name="connsiteY53" fmla="*/ 351692 h 2240782"/>
              <a:gd name="connsiteX54" fmla="*/ 1517301 w 2662813"/>
              <a:gd name="connsiteY54" fmla="*/ 361740 h 2240782"/>
              <a:gd name="connsiteX55" fmla="*/ 1567542 w 2662813"/>
              <a:gd name="connsiteY55" fmla="*/ 371789 h 2240782"/>
              <a:gd name="connsiteX56" fmla="*/ 1627833 w 2662813"/>
              <a:gd name="connsiteY56" fmla="*/ 411982 h 2240782"/>
              <a:gd name="connsiteX57" fmla="*/ 1657978 w 2662813"/>
              <a:gd name="connsiteY57" fmla="*/ 432079 h 2240782"/>
              <a:gd name="connsiteX58" fmla="*/ 1688123 w 2662813"/>
              <a:gd name="connsiteY58" fmla="*/ 442127 h 2240782"/>
              <a:gd name="connsiteX59" fmla="*/ 1748413 w 2662813"/>
              <a:gd name="connsiteY59" fmla="*/ 482321 h 2240782"/>
              <a:gd name="connsiteX60" fmla="*/ 1808703 w 2662813"/>
              <a:gd name="connsiteY60" fmla="*/ 522514 h 2240782"/>
              <a:gd name="connsiteX61" fmla="*/ 1858945 w 2662813"/>
              <a:gd name="connsiteY61" fmla="*/ 562708 h 2240782"/>
              <a:gd name="connsiteX62" fmla="*/ 1899138 w 2662813"/>
              <a:gd name="connsiteY62" fmla="*/ 592853 h 2240782"/>
              <a:gd name="connsiteX63" fmla="*/ 1929283 w 2662813"/>
              <a:gd name="connsiteY63" fmla="*/ 612949 h 2240782"/>
              <a:gd name="connsiteX64" fmla="*/ 2009670 w 2662813"/>
              <a:gd name="connsiteY64" fmla="*/ 643094 h 2240782"/>
              <a:gd name="connsiteX65" fmla="*/ 2120202 w 2662813"/>
              <a:gd name="connsiteY65" fmla="*/ 683288 h 2240782"/>
              <a:gd name="connsiteX66" fmla="*/ 2180492 w 2662813"/>
              <a:gd name="connsiteY66" fmla="*/ 703384 h 2240782"/>
              <a:gd name="connsiteX67" fmla="*/ 2240782 w 2662813"/>
              <a:gd name="connsiteY67" fmla="*/ 743578 h 2240782"/>
              <a:gd name="connsiteX68" fmla="*/ 2270927 w 2662813"/>
              <a:gd name="connsiteY68" fmla="*/ 763675 h 2240782"/>
              <a:gd name="connsiteX69" fmla="*/ 2321169 w 2662813"/>
              <a:gd name="connsiteY69" fmla="*/ 813916 h 2240782"/>
              <a:gd name="connsiteX70" fmla="*/ 2351314 w 2662813"/>
              <a:gd name="connsiteY70" fmla="*/ 844061 h 2240782"/>
              <a:gd name="connsiteX71" fmla="*/ 2381459 w 2662813"/>
              <a:gd name="connsiteY71" fmla="*/ 854110 h 2240782"/>
              <a:gd name="connsiteX72" fmla="*/ 2411604 w 2662813"/>
              <a:gd name="connsiteY72" fmla="*/ 874206 h 2240782"/>
              <a:gd name="connsiteX73" fmla="*/ 2431701 w 2662813"/>
              <a:gd name="connsiteY73" fmla="*/ 904351 h 2240782"/>
              <a:gd name="connsiteX74" fmla="*/ 2461846 w 2662813"/>
              <a:gd name="connsiteY74" fmla="*/ 914400 h 2240782"/>
              <a:gd name="connsiteX75" fmla="*/ 2542233 w 2662813"/>
              <a:gd name="connsiteY75" fmla="*/ 944545 h 2240782"/>
              <a:gd name="connsiteX76" fmla="*/ 2602523 w 2662813"/>
              <a:gd name="connsiteY76" fmla="*/ 964642 h 2240782"/>
              <a:gd name="connsiteX77" fmla="*/ 2642716 w 2662813"/>
              <a:gd name="connsiteY77" fmla="*/ 974690 h 2240782"/>
              <a:gd name="connsiteX78" fmla="*/ 2662813 w 2662813"/>
              <a:gd name="connsiteY78" fmla="*/ 2240782 h 2240782"/>
              <a:gd name="connsiteX79" fmla="*/ 341644 w 2662813"/>
              <a:gd name="connsiteY79" fmla="*/ 2230734 h 224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62813" h="2240782">
                <a:moveTo>
                  <a:pt x="341644" y="2230734"/>
                </a:moveTo>
                <a:lnTo>
                  <a:pt x="341644" y="2230734"/>
                </a:lnTo>
                <a:cubicBezTo>
                  <a:pt x="298101" y="2163745"/>
                  <a:pt x="259436" y="2093319"/>
                  <a:pt x="211015" y="2029767"/>
                </a:cubicBezTo>
                <a:cubicBezTo>
                  <a:pt x="204596" y="2021342"/>
                  <a:pt x="189141" y="2026336"/>
                  <a:pt x="180870" y="2019719"/>
                </a:cubicBezTo>
                <a:cubicBezTo>
                  <a:pt x="171440" y="2012175"/>
                  <a:pt x="167472" y="1999622"/>
                  <a:pt x="160773" y="1989573"/>
                </a:cubicBezTo>
                <a:cubicBezTo>
                  <a:pt x="166427" y="1933036"/>
                  <a:pt x="149472" y="1888371"/>
                  <a:pt x="200967" y="1858945"/>
                </a:cubicBezTo>
                <a:cubicBezTo>
                  <a:pt x="212957" y="1852093"/>
                  <a:pt x="227932" y="1852865"/>
                  <a:pt x="241160" y="1848897"/>
                </a:cubicBezTo>
                <a:cubicBezTo>
                  <a:pt x="261450" y="1842810"/>
                  <a:pt x="301450" y="1828800"/>
                  <a:pt x="301450" y="1828800"/>
                </a:cubicBezTo>
                <a:cubicBezTo>
                  <a:pt x="308149" y="1815402"/>
                  <a:pt x="314115" y="1801612"/>
                  <a:pt x="321547" y="1788606"/>
                </a:cubicBezTo>
                <a:cubicBezTo>
                  <a:pt x="327539" y="1778121"/>
                  <a:pt x="339114" y="1770270"/>
                  <a:pt x="341644" y="1758461"/>
                </a:cubicBezTo>
                <a:cubicBezTo>
                  <a:pt x="349396" y="1722287"/>
                  <a:pt x="348343" y="1684774"/>
                  <a:pt x="351692" y="1647930"/>
                </a:cubicBezTo>
                <a:cubicBezTo>
                  <a:pt x="348343" y="1614435"/>
                  <a:pt x="347847" y="1580531"/>
                  <a:pt x="341644" y="1547446"/>
                </a:cubicBezTo>
                <a:cubicBezTo>
                  <a:pt x="337740" y="1526625"/>
                  <a:pt x="328246" y="1507253"/>
                  <a:pt x="321547" y="1487156"/>
                </a:cubicBezTo>
                <a:lnTo>
                  <a:pt x="311499" y="1457011"/>
                </a:lnTo>
                <a:cubicBezTo>
                  <a:pt x="308149" y="1383323"/>
                  <a:pt x="307332" y="1309476"/>
                  <a:pt x="301450" y="1235947"/>
                </a:cubicBezTo>
                <a:cubicBezTo>
                  <a:pt x="300605" y="1225389"/>
                  <a:pt x="297277" y="1214615"/>
                  <a:pt x="291402" y="1205802"/>
                </a:cubicBezTo>
                <a:cubicBezTo>
                  <a:pt x="283519" y="1193978"/>
                  <a:pt x="272474" y="1184381"/>
                  <a:pt x="261257" y="1175657"/>
                </a:cubicBezTo>
                <a:cubicBezTo>
                  <a:pt x="242192" y="1160828"/>
                  <a:pt x="200967" y="1135464"/>
                  <a:pt x="200967" y="1135464"/>
                </a:cubicBezTo>
                <a:cubicBezTo>
                  <a:pt x="188591" y="1098340"/>
                  <a:pt x="180870" y="1081169"/>
                  <a:pt x="180870" y="1034980"/>
                </a:cubicBezTo>
                <a:cubicBezTo>
                  <a:pt x="180870" y="1001319"/>
                  <a:pt x="186469" y="967863"/>
                  <a:pt x="190918" y="934497"/>
                </a:cubicBezTo>
                <a:cubicBezTo>
                  <a:pt x="193507" y="915080"/>
                  <a:pt x="205047" y="864949"/>
                  <a:pt x="211015" y="844061"/>
                </a:cubicBezTo>
                <a:cubicBezTo>
                  <a:pt x="213925" y="833877"/>
                  <a:pt x="218765" y="824256"/>
                  <a:pt x="221063" y="813916"/>
                </a:cubicBezTo>
                <a:cubicBezTo>
                  <a:pt x="225483" y="794027"/>
                  <a:pt x="227762" y="773723"/>
                  <a:pt x="231112" y="753626"/>
                </a:cubicBezTo>
                <a:cubicBezTo>
                  <a:pt x="213029" y="608973"/>
                  <a:pt x="238965" y="719090"/>
                  <a:pt x="200967" y="643094"/>
                </a:cubicBezTo>
                <a:cubicBezTo>
                  <a:pt x="196230" y="633620"/>
                  <a:pt x="197535" y="621220"/>
                  <a:pt x="190918" y="612949"/>
                </a:cubicBezTo>
                <a:cubicBezTo>
                  <a:pt x="183374" y="603519"/>
                  <a:pt x="170821" y="599552"/>
                  <a:pt x="160773" y="592853"/>
                </a:cubicBezTo>
                <a:cubicBezTo>
                  <a:pt x="154074" y="582805"/>
                  <a:pt x="148408" y="571986"/>
                  <a:pt x="140677" y="562708"/>
                </a:cubicBezTo>
                <a:cubicBezTo>
                  <a:pt x="131580" y="551791"/>
                  <a:pt x="118792" y="544126"/>
                  <a:pt x="110532" y="532562"/>
                </a:cubicBezTo>
                <a:cubicBezTo>
                  <a:pt x="64174" y="467660"/>
                  <a:pt x="119717" y="511890"/>
                  <a:pt x="60290" y="472272"/>
                </a:cubicBezTo>
                <a:lnTo>
                  <a:pt x="30145" y="381837"/>
                </a:lnTo>
                <a:lnTo>
                  <a:pt x="20096" y="351692"/>
                </a:lnTo>
                <a:lnTo>
                  <a:pt x="10048" y="321547"/>
                </a:lnTo>
                <a:cubicBezTo>
                  <a:pt x="6699" y="247859"/>
                  <a:pt x="0" y="174247"/>
                  <a:pt x="0" y="100483"/>
                </a:cubicBezTo>
                <a:cubicBezTo>
                  <a:pt x="0" y="80109"/>
                  <a:pt x="937" y="58416"/>
                  <a:pt x="10048" y="40193"/>
                </a:cubicBezTo>
                <a:cubicBezTo>
                  <a:pt x="14781" y="30726"/>
                  <a:pt x="76370" y="2008"/>
                  <a:pt x="80386" y="0"/>
                </a:cubicBezTo>
                <a:cubicBezTo>
                  <a:pt x="127278" y="3349"/>
                  <a:pt x="174373" y="4555"/>
                  <a:pt x="221063" y="10048"/>
                </a:cubicBezTo>
                <a:cubicBezTo>
                  <a:pt x="231582" y="11286"/>
                  <a:pt x="240989" y="17310"/>
                  <a:pt x="251208" y="20097"/>
                </a:cubicBezTo>
                <a:cubicBezTo>
                  <a:pt x="375869" y="54095"/>
                  <a:pt x="292354" y="27112"/>
                  <a:pt x="361740" y="50242"/>
                </a:cubicBezTo>
                <a:cubicBezTo>
                  <a:pt x="371788" y="60290"/>
                  <a:pt x="379547" y="73337"/>
                  <a:pt x="391885" y="80387"/>
                </a:cubicBezTo>
                <a:cubicBezTo>
                  <a:pt x="403876" y="87239"/>
                  <a:pt x="418851" y="86467"/>
                  <a:pt x="432079" y="90435"/>
                </a:cubicBezTo>
                <a:cubicBezTo>
                  <a:pt x="621199" y="147171"/>
                  <a:pt x="359616" y="106628"/>
                  <a:pt x="834013" y="120580"/>
                </a:cubicBezTo>
                <a:cubicBezTo>
                  <a:pt x="847411" y="127279"/>
                  <a:pt x="861200" y="133245"/>
                  <a:pt x="874206" y="140677"/>
                </a:cubicBezTo>
                <a:cubicBezTo>
                  <a:pt x="884691" y="146669"/>
                  <a:pt x="893315" y="155868"/>
                  <a:pt x="904351" y="160773"/>
                </a:cubicBezTo>
                <a:cubicBezTo>
                  <a:pt x="923709" y="169376"/>
                  <a:pt x="944544" y="174171"/>
                  <a:pt x="964641" y="180870"/>
                </a:cubicBezTo>
                <a:lnTo>
                  <a:pt x="994786" y="190919"/>
                </a:lnTo>
                <a:lnTo>
                  <a:pt x="1024932" y="200967"/>
                </a:lnTo>
                <a:cubicBezTo>
                  <a:pt x="1034980" y="207666"/>
                  <a:pt x="1044041" y="216159"/>
                  <a:pt x="1055077" y="221064"/>
                </a:cubicBezTo>
                <a:cubicBezTo>
                  <a:pt x="1074435" y="229667"/>
                  <a:pt x="1115367" y="241160"/>
                  <a:pt x="1115367" y="241160"/>
                </a:cubicBezTo>
                <a:cubicBezTo>
                  <a:pt x="1201759" y="298756"/>
                  <a:pt x="1092453" y="229703"/>
                  <a:pt x="1175657" y="271305"/>
                </a:cubicBezTo>
                <a:cubicBezTo>
                  <a:pt x="1186459" y="276706"/>
                  <a:pt x="1194766" y="286497"/>
                  <a:pt x="1205802" y="291402"/>
                </a:cubicBezTo>
                <a:cubicBezTo>
                  <a:pt x="1205812" y="291407"/>
                  <a:pt x="1281159" y="316521"/>
                  <a:pt x="1296237" y="321547"/>
                </a:cubicBezTo>
                <a:lnTo>
                  <a:pt x="1326382" y="331595"/>
                </a:lnTo>
                <a:cubicBezTo>
                  <a:pt x="1336430" y="334945"/>
                  <a:pt x="1346251" y="339075"/>
                  <a:pt x="1356527" y="341644"/>
                </a:cubicBezTo>
                <a:cubicBezTo>
                  <a:pt x="1369925" y="344993"/>
                  <a:pt x="1383017" y="349979"/>
                  <a:pt x="1396721" y="351692"/>
                </a:cubicBezTo>
                <a:cubicBezTo>
                  <a:pt x="1436742" y="356694"/>
                  <a:pt x="1477108" y="358391"/>
                  <a:pt x="1517301" y="361740"/>
                </a:cubicBezTo>
                <a:cubicBezTo>
                  <a:pt x="1534048" y="365090"/>
                  <a:pt x="1551994" y="364722"/>
                  <a:pt x="1567542" y="371789"/>
                </a:cubicBezTo>
                <a:cubicBezTo>
                  <a:pt x="1589530" y="381784"/>
                  <a:pt x="1607736" y="398584"/>
                  <a:pt x="1627833" y="411982"/>
                </a:cubicBezTo>
                <a:cubicBezTo>
                  <a:pt x="1637881" y="418681"/>
                  <a:pt x="1646521" y="428260"/>
                  <a:pt x="1657978" y="432079"/>
                </a:cubicBezTo>
                <a:lnTo>
                  <a:pt x="1688123" y="442127"/>
                </a:lnTo>
                <a:cubicBezTo>
                  <a:pt x="1708220" y="455525"/>
                  <a:pt x="1731334" y="465242"/>
                  <a:pt x="1748413" y="482321"/>
                </a:cubicBezTo>
                <a:cubicBezTo>
                  <a:pt x="1786048" y="519956"/>
                  <a:pt x="1765077" y="507972"/>
                  <a:pt x="1808703" y="522514"/>
                </a:cubicBezTo>
                <a:cubicBezTo>
                  <a:pt x="1846838" y="579715"/>
                  <a:pt x="1806676" y="532839"/>
                  <a:pt x="1858945" y="562708"/>
                </a:cubicBezTo>
                <a:cubicBezTo>
                  <a:pt x="1873486" y="571017"/>
                  <a:pt x="1885510" y="583119"/>
                  <a:pt x="1899138" y="592853"/>
                </a:cubicBezTo>
                <a:cubicBezTo>
                  <a:pt x="1908965" y="599872"/>
                  <a:pt x="1918798" y="606957"/>
                  <a:pt x="1929283" y="612949"/>
                </a:cubicBezTo>
                <a:cubicBezTo>
                  <a:pt x="1970154" y="636303"/>
                  <a:pt x="1965709" y="632104"/>
                  <a:pt x="2009670" y="643094"/>
                </a:cubicBezTo>
                <a:cubicBezTo>
                  <a:pt x="2072862" y="685223"/>
                  <a:pt x="2005079" y="644915"/>
                  <a:pt x="2120202" y="683288"/>
                </a:cubicBezTo>
                <a:lnTo>
                  <a:pt x="2180492" y="703384"/>
                </a:lnTo>
                <a:lnTo>
                  <a:pt x="2240782" y="743578"/>
                </a:lnTo>
                <a:lnTo>
                  <a:pt x="2270927" y="763675"/>
                </a:lnTo>
                <a:cubicBezTo>
                  <a:pt x="2307772" y="818942"/>
                  <a:pt x="2270926" y="772048"/>
                  <a:pt x="2321169" y="813916"/>
                </a:cubicBezTo>
                <a:cubicBezTo>
                  <a:pt x="2332086" y="823013"/>
                  <a:pt x="2339490" y="836178"/>
                  <a:pt x="2351314" y="844061"/>
                </a:cubicBezTo>
                <a:cubicBezTo>
                  <a:pt x="2360127" y="849936"/>
                  <a:pt x="2371985" y="849373"/>
                  <a:pt x="2381459" y="854110"/>
                </a:cubicBezTo>
                <a:cubicBezTo>
                  <a:pt x="2392261" y="859511"/>
                  <a:pt x="2401556" y="867507"/>
                  <a:pt x="2411604" y="874206"/>
                </a:cubicBezTo>
                <a:cubicBezTo>
                  <a:pt x="2418303" y="884254"/>
                  <a:pt x="2422271" y="896807"/>
                  <a:pt x="2431701" y="904351"/>
                </a:cubicBezTo>
                <a:cubicBezTo>
                  <a:pt x="2439972" y="910968"/>
                  <a:pt x="2452372" y="909663"/>
                  <a:pt x="2461846" y="914400"/>
                </a:cubicBezTo>
                <a:cubicBezTo>
                  <a:pt x="2552774" y="959865"/>
                  <a:pt x="2414286" y="909650"/>
                  <a:pt x="2542233" y="944545"/>
                </a:cubicBezTo>
                <a:cubicBezTo>
                  <a:pt x="2562670" y="950119"/>
                  <a:pt x="2582426" y="957943"/>
                  <a:pt x="2602523" y="964642"/>
                </a:cubicBezTo>
                <a:cubicBezTo>
                  <a:pt x="2635844" y="975749"/>
                  <a:pt x="2622077" y="974690"/>
                  <a:pt x="2642716" y="974690"/>
                </a:cubicBezTo>
                <a:lnTo>
                  <a:pt x="2662813" y="2240782"/>
                </a:lnTo>
                <a:lnTo>
                  <a:pt x="341644" y="2230734"/>
                </a:lnTo>
                <a:close/>
              </a:path>
            </a:pathLst>
          </a:custGeom>
          <a:pattFill prst="smGrid">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reeform 8"/>
          <p:cNvSpPr/>
          <p:nvPr/>
        </p:nvSpPr>
        <p:spPr>
          <a:xfrm>
            <a:off x="5163619" y="1438192"/>
            <a:ext cx="3828422" cy="1517421"/>
          </a:xfrm>
          <a:custGeom>
            <a:avLst/>
            <a:gdLst>
              <a:gd name="connsiteX0" fmla="*/ 411982 w 3828422"/>
              <a:gd name="connsiteY0" fmla="*/ 0 h 1517421"/>
              <a:gd name="connsiteX1" fmla="*/ 432079 w 3828422"/>
              <a:gd name="connsiteY1" fmla="*/ 100483 h 1517421"/>
              <a:gd name="connsiteX2" fmla="*/ 442127 w 3828422"/>
              <a:gd name="connsiteY2" fmla="*/ 190919 h 1517421"/>
              <a:gd name="connsiteX3" fmla="*/ 422031 w 3828422"/>
              <a:gd name="connsiteY3" fmla="*/ 341644 h 1517421"/>
              <a:gd name="connsiteX4" fmla="*/ 411982 w 3828422"/>
              <a:gd name="connsiteY4" fmla="*/ 371789 h 1517421"/>
              <a:gd name="connsiteX5" fmla="*/ 401934 w 3828422"/>
              <a:gd name="connsiteY5" fmla="*/ 411982 h 1517421"/>
              <a:gd name="connsiteX6" fmla="*/ 411982 w 3828422"/>
              <a:gd name="connsiteY6" fmla="*/ 512466 h 1517421"/>
              <a:gd name="connsiteX7" fmla="*/ 401934 w 3828422"/>
              <a:gd name="connsiteY7" fmla="*/ 612949 h 1517421"/>
              <a:gd name="connsiteX8" fmla="*/ 381837 w 3828422"/>
              <a:gd name="connsiteY8" fmla="*/ 643094 h 1517421"/>
              <a:gd name="connsiteX9" fmla="*/ 291402 w 3828422"/>
              <a:gd name="connsiteY9" fmla="*/ 693336 h 1517421"/>
              <a:gd name="connsiteX10" fmla="*/ 211015 w 3828422"/>
              <a:gd name="connsiteY10" fmla="*/ 743578 h 1517421"/>
              <a:gd name="connsiteX11" fmla="*/ 190919 w 3828422"/>
              <a:gd name="connsiteY11" fmla="*/ 773723 h 1517421"/>
              <a:gd name="connsiteX12" fmla="*/ 160773 w 3828422"/>
              <a:gd name="connsiteY12" fmla="*/ 793820 h 1517421"/>
              <a:gd name="connsiteX13" fmla="*/ 120580 w 3828422"/>
              <a:gd name="connsiteY13" fmla="*/ 823965 h 1517421"/>
              <a:gd name="connsiteX14" fmla="*/ 60290 w 3828422"/>
              <a:gd name="connsiteY14" fmla="*/ 884255 h 1517421"/>
              <a:gd name="connsiteX15" fmla="*/ 40193 w 3828422"/>
              <a:gd name="connsiteY15" fmla="*/ 914400 h 1517421"/>
              <a:gd name="connsiteX16" fmla="*/ 20097 w 3828422"/>
              <a:gd name="connsiteY16" fmla="*/ 974690 h 1517421"/>
              <a:gd name="connsiteX17" fmla="*/ 0 w 3828422"/>
              <a:gd name="connsiteY17" fmla="*/ 1004835 h 1517421"/>
              <a:gd name="connsiteX18" fmla="*/ 10048 w 3828422"/>
              <a:gd name="connsiteY18" fmla="*/ 1256044 h 1517421"/>
              <a:gd name="connsiteX19" fmla="*/ 90435 w 3828422"/>
              <a:gd name="connsiteY19" fmla="*/ 1326382 h 1517421"/>
              <a:gd name="connsiteX20" fmla="*/ 150725 w 3828422"/>
              <a:gd name="connsiteY20" fmla="*/ 1346479 h 1517421"/>
              <a:gd name="connsiteX21" fmla="*/ 351692 w 3828422"/>
              <a:gd name="connsiteY21" fmla="*/ 1336431 h 1517421"/>
              <a:gd name="connsiteX22" fmla="*/ 422031 w 3828422"/>
              <a:gd name="connsiteY22" fmla="*/ 1326382 h 1517421"/>
              <a:gd name="connsiteX23" fmla="*/ 502417 w 3828422"/>
              <a:gd name="connsiteY23" fmla="*/ 1316334 h 1517421"/>
              <a:gd name="connsiteX24" fmla="*/ 532562 w 3828422"/>
              <a:gd name="connsiteY24" fmla="*/ 1306286 h 1517421"/>
              <a:gd name="connsiteX25" fmla="*/ 602901 w 3828422"/>
              <a:gd name="connsiteY25" fmla="*/ 1276141 h 1517421"/>
              <a:gd name="connsiteX26" fmla="*/ 673239 w 3828422"/>
              <a:gd name="connsiteY26" fmla="*/ 1256044 h 1517421"/>
              <a:gd name="connsiteX27" fmla="*/ 763675 w 3828422"/>
              <a:gd name="connsiteY27" fmla="*/ 1205802 h 1517421"/>
              <a:gd name="connsiteX28" fmla="*/ 823965 w 3828422"/>
              <a:gd name="connsiteY28" fmla="*/ 1185705 h 1517421"/>
              <a:gd name="connsiteX29" fmla="*/ 854110 w 3828422"/>
              <a:gd name="connsiteY29" fmla="*/ 1165609 h 1517421"/>
              <a:gd name="connsiteX30" fmla="*/ 884255 w 3828422"/>
              <a:gd name="connsiteY30" fmla="*/ 1155560 h 1517421"/>
              <a:gd name="connsiteX31" fmla="*/ 974690 w 3828422"/>
              <a:gd name="connsiteY31" fmla="*/ 1075173 h 1517421"/>
              <a:gd name="connsiteX32" fmla="*/ 1004835 w 3828422"/>
              <a:gd name="connsiteY32" fmla="*/ 1055077 h 1517421"/>
              <a:gd name="connsiteX33" fmla="*/ 1055077 w 3828422"/>
              <a:gd name="connsiteY33" fmla="*/ 1045028 h 1517421"/>
              <a:gd name="connsiteX34" fmla="*/ 1276141 w 3828422"/>
              <a:gd name="connsiteY34" fmla="*/ 1055077 h 1517421"/>
              <a:gd name="connsiteX35" fmla="*/ 1306286 w 3828422"/>
              <a:gd name="connsiteY35" fmla="*/ 1065125 h 1517421"/>
              <a:gd name="connsiteX36" fmla="*/ 1386672 w 3828422"/>
              <a:gd name="connsiteY36" fmla="*/ 1085222 h 1517421"/>
              <a:gd name="connsiteX37" fmla="*/ 1567543 w 3828422"/>
              <a:gd name="connsiteY37" fmla="*/ 1105319 h 1517421"/>
              <a:gd name="connsiteX38" fmla="*/ 1798655 w 3828422"/>
              <a:gd name="connsiteY38" fmla="*/ 1095270 h 1517421"/>
              <a:gd name="connsiteX39" fmla="*/ 1828800 w 3828422"/>
              <a:gd name="connsiteY39" fmla="*/ 1085222 h 1517421"/>
              <a:gd name="connsiteX40" fmla="*/ 1939332 w 3828422"/>
              <a:gd name="connsiteY40" fmla="*/ 1075173 h 1517421"/>
              <a:gd name="connsiteX41" fmla="*/ 2080009 w 3828422"/>
              <a:gd name="connsiteY41" fmla="*/ 1085222 h 1517421"/>
              <a:gd name="connsiteX42" fmla="*/ 2150347 w 3828422"/>
              <a:gd name="connsiteY42" fmla="*/ 1105319 h 1517421"/>
              <a:gd name="connsiteX43" fmla="*/ 2250831 w 3828422"/>
              <a:gd name="connsiteY43" fmla="*/ 1135464 h 1517421"/>
              <a:gd name="connsiteX44" fmla="*/ 2280976 w 3828422"/>
              <a:gd name="connsiteY44" fmla="*/ 1145512 h 1517421"/>
              <a:gd name="connsiteX45" fmla="*/ 2481943 w 3828422"/>
              <a:gd name="connsiteY45" fmla="*/ 1135464 h 1517421"/>
              <a:gd name="connsiteX46" fmla="*/ 2542233 w 3828422"/>
              <a:gd name="connsiteY46" fmla="*/ 1125415 h 1517421"/>
              <a:gd name="connsiteX47" fmla="*/ 2652765 w 3828422"/>
              <a:gd name="connsiteY47" fmla="*/ 1155560 h 1517421"/>
              <a:gd name="connsiteX48" fmla="*/ 2682910 w 3828422"/>
              <a:gd name="connsiteY48" fmla="*/ 1165609 h 1517421"/>
              <a:gd name="connsiteX49" fmla="*/ 2713055 w 3828422"/>
              <a:gd name="connsiteY49" fmla="*/ 1185705 h 1517421"/>
              <a:gd name="connsiteX50" fmla="*/ 2803490 w 3828422"/>
              <a:gd name="connsiteY50" fmla="*/ 1215850 h 1517421"/>
              <a:gd name="connsiteX51" fmla="*/ 2833635 w 3828422"/>
              <a:gd name="connsiteY51" fmla="*/ 1225899 h 1517421"/>
              <a:gd name="connsiteX52" fmla="*/ 2914022 w 3828422"/>
              <a:gd name="connsiteY52" fmla="*/ 1256044 h 1517421"/>
              <a:gd name="connsiteX53" fmla="*/ 2974312 w 3828422"/>
              <a:gd name="connsiteY53" fmla="*/ 1276141 h 1517421"/>
              <a:gd name="connsiteX54" fmla="*/ 3034602 w 3828422"/>
              <a:gd name="connsiteY54" fmla="*/ 1296237 h 1517421"/>
              <a:gd name="connsiteX55" fmla="*/ 3064747 w 3828422"/>
              <a:gd name="connsiteY55" fmla="*/ 1306286 h 1517421"/>
              <a:gd name="connsiteX56" fmla="*/ 3114989 w 3828422"/>
              <a:gd name="connsiteY56" fmla="*/ 1316334 h 1517421"/>
              <a:gd name="connsiteX57" fmla="*/ 3255666 w 3828422"/>
              <a:gd name="connsiteY57" fmla="*/ 1346479 h 1517421"/>
              <a:gd name="connsiteX58" fmla="*/ 3315956 w 3828422"/>
              <a:gd name="connsiteY58" fmla="*/ 1356527 h 1517421"/>
              <a:gd name="connsiteX59" fmla="*/ 3396343 w 3828422"/>
              <a:gd name="connsiteY59" fmla="*/ 1376624 h 1517421"/>
              <a:gd name="connsiteX60" fmla="*/ 3476730 w 3828422"/>
              <a:gd name="connsiteY60" fmla="*/ 1396721 h 1517421"/>
              <a:gd name="connsiteX61" fmla="*/ 3516923 w 3828422"/>
              <a:gd name="connsiteY61" fmla="*/ 1406769 h 1517421"/>
              <a:gd name="connsiteX62" fmla="*/ 3557116 w 3828422"/>
              <a:gd name="connsiteY62" fmla="*/ 1426866 h 1517421"/>
              <a:gd name="connsiteX63" fmla="*/ 3617406 w 3828422"/>
              <a:gd name="connsiteY63" fmla="*/ 1446963 h 1517421"/>
              <a:gd name="connsiteX64" fmla="*/ 3677697 w 3828422"/>
              <a:gd name="connsiteY64" fmla="*/ 1477108 h 1517421"/>
              <a:gd name="connsiteX65" fmla="*/ 3707842 w 3828422"/>
              <a:gd name="connsiteY65" fmla="*/ 1497204 h 1517421"/>
              <a:gd name="connsiteX66" fmla="*/ 3737987 w 3828422"/>
              <a:gd name="connsiteY66" fmla="*/ 1507253 h 1517421"/>
              <a:gd name="connsiteX67" fmla="*/ 3818373 w 3828422"/>
              <a:gd name="connsiteY67" fmla="*/ 1517301 h 1517421"/>
              <a:gd name="connsiteX68" fmla="*/ 3828422 w 3828422"/>
              <a:gd name="connsiteY68" fmla="*/ 30145 h 1517421"/>
              <a:gd name="connsiteX69" fmla="*/ 411982 w 3828422"/>
              <a:gd name="connsiteY69" fmla="*/ 0 h 151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28422" h="1517421">
                <a:moveTo>
                  <a:pt x="411982" y="0"/>
                </a:moveTo>
                <a:lnTo>
                  <a:pt x="432079" y="100483"/>
                </a:lnTo>
                <a:cubicBezTo>
                  <a:pt x="435428" y="130628"/>
                  <a:pt x="442127" y="160588"/>
                  <a:pt x="442127" y="190919"/>
                </a:cubicBezTo>
                <a:cubicBezTo>
                  <a:pt x="442127" y="228585"/>
                  <a:pt x="432720" y="298889"/>
                  <a:pt x="422031" y="341644"/>
                </a:cubicBezTo>
                <a:cubicBezTo>
                  <a:pt x="419462" y="351920"/>
                  <a:pt x="414892" y="361605"/>
                  <a:pt x="411982" y="371789"/>
                </a:cubicBezTo>
                <a:cubicBezTo>
                  <a:pt x="408188" y="385068"/>
                  <a:pt x="405283" y="398584"/>
                  <a:pt x="401934" y="411982"/>
                </a:cubicBezTo>
                <a:cubicBezTo>
                  <a:pt x="405283" y="445477"/>
                  <a:pt x="411982" y="478804"/>
                  <a:pt x="411982" y="512466"/>
                </a:cubicBezTo>
                <a:cubicBezTo>
                  <a:pt x="411982" y="546127"/>
                  <a:pt x="409503" y="580150"/>
                  <a:pt x="401934" y="612949"/>
                </a:cubicBezTo>
                <a:cubicBezTo>
                  <a:pt x="399218" y="624716"/>
                  <a:pt x="390926" y="635141"/>
                  <a:pt x="381837" y="643094"/>
                </a:cubicBezTo>
                <a:cubicBezTo>
                  <a:pt x="297347" y="717023"/>
                  <a:pt x="351208" y="663433"/>
                  <a:pt x="291402" y="693336"/>
                </a:cubicBezTo>
                <a:cubicBezTo>
                  <a:pt x="267160" y="705457"/>
                  <a:pt x="234930" y="727634"/>
                  <a:pt x="211015" y="743578"/>
                </a:cubicBezTo>
                <a:cubicBezTo>
                  <a:pt x="204316" y="753626"/>
                  <a:pt x="199458" y="765184"/>
                  <a:pt x="190919" y="773723"/>
                </a:cubicBezTo>
                <a:cubicBezTo>
                  <a:pt x="182379" y="782263"/>
                  <a:pt x="170600" y="786800"/>
                  <a:pt x="160773" y="793820"/>
                </a:cubicBezTo>
                <a:cubicBezTo>
                  <a:pt x="147145" y="803554"/>
                  <a:pt x="132422" y="812123"/>
                  <a:pt x="120580" y="823965"/>
                </a:cubicBezTo>
                <a:cubicBezTo>
                  <a:pt x="45798" y="898747"/>
                  <a:pt x="131333" y="836892"/>
                  <a:pt x="60290" y="884255"/>
                </a:cubicBezTo>
                <a:cubicBezTo>
                  <a:pt x="53591" y="894303"/>
                  <a:pt x="45098" y="903364"/>
                  <a:pt x="40193" y="914400"/>
                </a:cubicBezTo>
                <a:cubicBezTo>
                  <a:pt x="31590" y="933758"/>
                  <a:pt x="31848" y="957064"/>
                  <a:pt x="20097" y="974690"/>
                </a:cubicBezTo>
                <a:lnTo>
                  <a:pt x="0" y="1004835"/>
                </a:lnTo>
                <a:cubicBezTo>
                  <a:pt x="3349" y="1088571"/>
                  <a:pt x="-3296" y="1173310"/>
                  <a:pt x="10048" y="1256044"/>
                </a:cubicBezTo>
                <a:cubicBezTo>
                  <a:pt x="20724" y="1322236"/>
                  <a:pt x="48067" y="1313672"/>
                  <a:pt x="90435" y="1326382"/>
                </a:cubicBezTo>
                <a:cubicBezTo>
                  <a:pt x="110725" y="1332469"/>
                  <a:pt x="150725" y="1346479"/>
                  <a:pt x="150725" y="1346479"/>
                </a:cubicBezTo>
                <a:cubicBezTo>
                  <a:pt x="217714" y="1343130"/>
                  <a:pt x="284803" y="1341386"/>
                  <a:pt x="351692" y="1336431"/>
                </a:cubicBezTo>
                <a:cubicBezTo>
                  <a:pt x="375312" y="1334681"/>
                  <a:pt x="398554" y="1329512"/>
                  <a:pt x="422031" y="1326382"/>
                </a:cubicBezTo>
                <a:lnTo>
                  <a:pt x="502417" y="1316334"/>
                </a:lnTo>
                <a:cubicBezTo>
                  <a:pt x="512465" y="1312985"/>
                  <a:pt x="522827" y="1310458"/>
                  <a:pt x="532562" y="1306286"/>
                </a:cubicBezTo>
                <a:cubicBezTo>
                  <a:pt x="586163" y="1283314"/>
                  <a:pt x="555764" y="1289609"/>
                  <a:pt x="602901" y="1276141"/>
                </a:cubicBezTo>
                <a:cubicBezTo>
                  <a:pt x="617919" y="1271850"/>
                  <a:pt x="657182" y="1264072"/>
                  <a:pt x="673239" y="1256044"/>
                </a:cubicBezTo>
                <a:cubicBezTo>
                  <a:pt x="724234" y="1230547"/>
                  <a:pt x="715287" y="1225158"/>
                  <a:pt x="763675" y="1205802"/>
                </a:cubicBezTo>
                <a:cubicBezTo>
                  <a:pt x="783344" y="1197934"/>
                  <a:pt x="806339" y="1197455"/>
                  <a:pt x="823965" y="1185705"/>
                </a:cubicBezTo>
                <a:cubicBezTo>
                  <a:pt x="834013" y="1179006"/>
                  <a:pt x="843308" y="1171010"/>
                  <a:pt x="854110" y="1165609"/>
                </a:cubicBezTo>
                <a:cubicBezTo>
                  <a:pt x="863584" y="1160872"/>
                  <a:pt x="874781" y="1160297"/>
                  <a:pt x="884255" y="1155560"/>
                </a:cubicBezTo>
                <a:cubicBezTo>
                  <a:pt x="942762" y="1126306"/>
                  <a:pt x="894767" y="1128453"/>
                  <a:pt x="974690" y="1075173"/>
                </a:cubicBezTo>
                <a:cubicBezTo>
                  <a:pt x="984738" y="1068474"/>
                  <a:pt x="993527" y="1059317"/>
                  <a:pt x="1004835" y="1055077"/>
                </a:cubicBezTo>
                <a:cubicBezTo>
                  <a:pt x="1020827" y="1049080"/>
                  <a:pt x="1038330" y="1048378"/>
                  <a:pt x="1055077" y="1045028"/>
                </a:cubicBezTo>
                <a:cubicBezTo>
                  <a:pt x="1128765" y="1048378"/>
                  <a:pt x="1202612" y="1049195"/>
                  <a:pt x="1276141" y="1055077"/>
                </a:cubicBezTo>
                <a:cubicBezTo>
                  <a:pt x="1286699" y="1055922"/>
                  <a:pt x="1296067" y="1062338"/>
                  <a:pt x="1306286" y="1065125"/>
                </a:cubicBezTo>
                <a:cubicBezTo>
                  <a:pt x="1332933" y="1072392"/>
                  <a:pt x="1359165" y="1082721"/>
                  <a:pt x="1386672" y="1085222"/>
                </a:cubicBezTo>
                <a:cubicBezTo>
                  <a:pt x="1520791" y="1097414"/>
                  <a:pt x="1460580" y="1090038"/>
                  <a:pt x="1567543" y="1105319"/>
                </a:cubicBezTo>
                <a:cubicBezTo>
                  <a:pt x="1644580" y="1101969"/>
                  <a:pt x="1721772" y="1101184"/>
                  <a:pt x="1798655" y="1095270"/>
                </a:cubicBezTo>
                <a:cubicBezTo>
                  <a:pt x="1809216" y="1094458"/>
                  <a:pt x="1818315" y="1086720"/>
                  <a:pt x="1828800" y="1085222"/>
                </a:cubicBezTo>
                <a:cubicBezTo>
                  <a:pt x="1865424" y="1079990"/>
                  <a:pt x="1902488" y="1078523"/>
                  <a:pt x="1939332" y="1075173"/>
                </a:cubicBezTo>
                <a:cubicBezTo>
                  <a:pt x="1986224" y="1078523"/>
                  <a:pt x="2033285" y="1080030"/>
                  <a:pt x="2080009" y="1085222"/>
                </a:cubicBezTo>
                <a:cubicBezTo>
                  <a:pt x="2105719" y="1088079"/>
                  <a:pt x="2126090" y="1098388"/>
                  <a:pt x="2150347" y="1105319"/>
                </a:cubicBezTo>
                <a:cubicBezTo>
                  <a:pt x="2256677" y="1135699"/>
                  <a:pt x="2107516" y="1087692"/>
                  <a:pt x="2250831" y="1135464"/>
                </a:cubicBezTo>
                <a:lnTo>
                  <a:pt x="2280976" y="1145512"/>
                </a:lnTo>
                <a:cubicBezTo>
                  <a:pt x="2347965" y="1142163"/>
                  <a:pt x="2415068" y="1140608"/>
                  <a:pt x="2481943" y="1135464"/>
                </a:cubicBezTo>
                <a:cubicBezTo>
                  <a:pt x="2502257" y="1133901"/>
                  <a:pt x="2521859" y="1125415"/>
                  <a:pt x="2542233" y="1125415"/>
                </a:cubicBezTo>
                <a:cubicBezTo>
                  <a:pt x="2570634" y="1125415"/>
                  <a:pt x="2629127" y="1147681"/>
                  <a:pt x="2652765" y="1155560"/>
                </a:cubicBezTo>
                <a:cubicBezTo>
                  <a:pt x="2662813" y="1158909"/>
                  <a:pt x="2674097" y="1159734"/>
                  <a:pt x="2682910" y="1165609"/>
                </a:cubicBezTo>
                <a:cubicBezTo>
                  <a:pt x="2692958" y="1172308"/>
                  <a:pt x="2702019" y="1180800"/>
                  <a:pt x="2713055" y="1185705"/>
                </a:cubicBezTo>
                <a:cubicBezTo>
                  <a:pt x="2713070" y="1185712"/>
                  <a:pt x="2788410" y="1210823"/>
                  <a:pt x="2803490" y="1215850"/>
                </a:cubicBezTo>
                <a:cubicBezTo>
                  <a:pt x="2813538" y="1219200"/>
                  <a:pt x="2824822" y="1220024"/>
                  <a:pt x="2833635" y="1225899"/>
                </a:cubicBezTo>
                <a:cubicBezTo>
                  <a:pt x="2886095" y="1260871"/>
                  <a:pt x="2840476" y="1235985"/>
                  <a:pt x="2914022" y="1256044"/>
                </a:cubicBezTo>
                <a:cubicBezTo>
                  <a:pt x="2934459" y="1261618"/>
                  <a:pt x="2954215" y="1269442"/>
                  <a:pt x="2974312" y="1276141"/>
                </a:cubicBezTo>
                <a:lnTo>
                  <a:pt x="3034602" y="1296237"/>
                </a:lnTo>
                <a:cubicBezTo>
                  <a:pt x="3044650" y="1299587"/>
                  <a:pt x="3054361" y="1304209"/>
                  <a:pt x="3064747" y="1306286"/>
                </a:cubicBezTo>
                <a:cubicBezTo>
                  <a:pt x="3081494" y="1309635"/>
                  <a:pt x="3098317" y="1312629"/>
                  <a:pt x="3114989" y="1316334"/>
                </a:cubicBezTo>
                <a:cubicBezTo>
                  <a:pt x="3197321" y="1334629"/>
                  <a:pt x="3119377" y="1323765"/>
                  <a:pt x="3255666" y="1346479"/>
                </a:cubicBezTo>
                <a:cubicBezTo>
                  <a:pt x="3275763" y="1349828"/>
                  <a:pt x="3296034" y="1352258"/>
                  <a:pt x="3315956" y="1356527"/>
                </a:cubicBezTo>
                <a:cubicBezTo>
                  <a:pt x="3342963" y="1362314"/>
                  <a:pt x="3369547" y="1369925"/>
                  <a:pt x="3396343" y="1376624"/>
                </a:cubicBezTo>
                <a:lnTo>
                  <a:pt x="3476730" y="1396721"/>
                </a:lnTo>
                <a:lnTo>
                  <a:pt x="3516923" y="1406769"/>
                </a:lnTo>
                <a:cubicBezTo>
                  <a:pt x="3530321" y="1413468"/>
                  <a:pt x="3543208" y="1421303"/>
                  <a:pt x="3557116" y="1426866"/>
                </a:cubicBezTo>
                <a:cubicBezTo>
                  <a:pt x="3576785" y="1434734"/>
                  <a:pt x="3599780" y="1435213"/>
                  <a:pt x="3617406" y="1446963"/>
                </a:cubicBezTo>
                <a:cubicBezTo>
                  <a:pt x="3703795" y="1504554"/>
                  <a:pt x="3594493" y="1435507"/>
                  <a:pt x="3677697" y="1477108"/>
                </a:cubicBezTo>
                <a:cubicBezTo>
                  <a:pt x="3688499" y="1482509"/>
                  <a:pt x="3697040" y="1491803"/>
                  <a:pt x="3707842" y="1497204"/>
                </a:cubicBezTo>
                <a:cubicBezTo>
                  <a:pt x="3717316" y="1501941"/>
                  <a:pt x="3727711" y="1504684"/>
                  <a:pt x="3737987" y="1507253"/>
                </a:cubicBezTo>
                <a:cubicBezTo>
                  <a:pt x="3786060" y="1519272"/>
                  <a:pt x="3778222" y="1517301"/>
                  <a:pt x="3818373" y="1517301"/>
                </a:cubicBezTo>
                <a:cubicBezTo>
                  <a:pt x="3821723" y="1021582"/>
                  <a:pt x="3825072" y="525864"/>
                  <a:pt x="3828422" y="30145"/>
                </a:cubicBezTo>
                <a:lnTo>
                  <a:pt x="411982" y="0"/>
                </a:lnTo>
                <a:close/>
              </a:path>
            </a:pathLst>
          </a:custGeom>
          <a:pattFill prst="smGrid">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p:cNvSpPr/>
          <p:nvPr/>
        </p:nvSpPr>
        <p:spPr>
          <a:xfrm rot="20251894">
            <a:off x="5627450" y="4115237"/>
            <a:ext cx="1160206" cy="22892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itle 10">
            <a:extLst>
              <a:ext uri="{FF2B5EF4-FFF2-40B4-BE49-F238E27FC236}">
                <a16:creationId xmlns:a16="http://schemas.microsoft.com/office/drawing/2014/main" id="{480E7AC9-01EC-5F14-4B1C-82FF3CAA57F9}"/>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dirty="0">
                <a:solidFill>
                  <a:srgbClr val="4F81BD"/>
                </a:solidFill>
              </a:rPr>
              <a:t>Aggressor</a:t>
            </a:r>
            <a:r>
              <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 Opportunity</a:t>
            </a:r>
          </a:p>
        </p:txBody>
      </p:sp>
      <p:sp>
        <p:nvSpPr>
          <p:cNvPr id="14" name="Rectangle 13">
            <a:extLst>
              <a:ext uri="{FF2B5EF4-FFF2-40B4-BE49-F238E27FC236}">
                <a16:creationId xmlns:a16="http://schemas.microsoft.com/office/drawing/2014/main" id="{FF7B2F76-96F6-CED7-72A8-DF6C2579B98A}"/>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Terrain Oriented</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87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E10AE-8CC7-E992-D028-9FB41B44E070}"/>
            </a:ext>
          </a:extLst>
        </p:cNvPr>
        <p:cNvGrpSpPr/>
        <p:nvPr/>
      </p:nvGrpSpPr>
      <p:grpSpPr>
        <a:xfrm>
          <a:off x="0" y="0"/>
          <a:ext cx="0" cy="0"/>
          <a:chOff x="0" y="0"/>
          <a:chExt cx="0" cy="0"/>
        </a:xfrm>
      </p:grpSpPr>
      <p:sp>
        <p:nvSpPr>
          <p:cNvPr id="19492" name="Rectangle 72">
            <a:extLst>
              <a:ext uri="{FF2B5EF4-FFF2-40B4-BE49-F238E27FC236}">
                <a16:creationId xmlns:a16="http://schemas.microsoft.com/office/drawing/2014/main" id="{C21EBD1B-DF6E-D182-2EFF-4BCB2E5DFFE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67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19493" name="Straight Connector 74">
            <a:extLst>
              <a:ext uri="{FF2B5EF4-FFF2-40B4-BE49-F238E27FC236}">
                <a16:creationId xmlns:a16="http://schemas.microsoft.com/office/drawing/2014/main" id="{07278734-88C0-645A-1A88-B40B7462B6E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9125"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07E92AA-E040-21DB-BB89-71F4CDCABECE}"/>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338" y="76200"/>
            <a:ext cx="600462" cy="509981"/>
          </a:xfrm>
          <a:prstGeom prst="rect">
            <a:avLst/>
          </a:prstGeom>
        </p:spPr>
      </p:pic>
      <p:sp>
        <p:nvSpPr>
          <p:cNvPr id="19457" name="Rectangle 2">
            <a:extLst>
              <a:ext uri="{FF2B5EF4-FFF2-40B4-BE49-F238E27FC236}">
                <a16:creationId xmlns:a16="http://schemas.microsoft.com/office/drawing/2014/main" id="{F32006A4-234A-BDE7-5EEC-1CE800B0D02E}"/>
              </a:ext>
            </a:extLst>
          </p:cNvPr>
          <p:cNvSpPr>
            <a:spLocks noGrp="1" noChangeArrowheads="1"/>
          </p:cNvSpPr>
          <p:nvPr>
            <p:ph type="title"/>
          </p:nvPr>
        </p:nvSpPr>
        <p:spPr>
          <a:xfrm>
            <a:off x="766412" y="712269"/>
            <a:ext cx="2738936" cy="5502264"/>
          </a:xfrm>
        </p:spPr>
        <p:txBody>
          <a:bodyPr rtlCol="0">
            <a:normAutofit/>
          </a:bodyPr>
          <a:lstStyle/>
          <a:p>
            <a:pPr eaLnBrk="1" fontAlgn="auto" hangingPunct="1">
              <a:spcAft>
                <a:spcPts val="0"/>
              </a:spcAft>
              <a:defRPr/>
            </a:pPr>
            <a:r>
              <a:rPr lang="en-GB" sz="4100">
                <a:solidFill>
                  <a:srgbClr val="FFFFFF"/>
                </a:solidFill>
                <a:latin typeface="Century Gothic" charset="0"/>
                <a:ea typeface="MS PGothic" charset="0"/>
                <a:cs typeface="MS PGothic" charset="0"/>
              </a:rPr>
              <a:t>Overview</a:t>
            </a:r>
            <a:endParaRPr lang="en-GB" sz="4100">
              <a:solidFill>
                <a:srgbClr val="FFFFFF"/>
              </a:solidFill>
              <a:ea typeface="MS PGothic" charset="0"/>
              <a:cs typeface="MS PGothic" charset="0"/>
            </a:endParaRPr>
          </a:p>
        </p:txBody>
      </p:sp>
      <p:grpSp>
        <p:nvGrpSpPr>
          <p:cNvPr id="3" name="Group 2">
            <a:extLst>
              <a:ext uri="{FF2B5EF4-FFF2-40B4-BE49-F238E27FC236}">
                <a16:creationId xmlns:a16="http://schemas.microsoft.com/office/drawing/2014/main" id="{9B0ADCA4-F66B-B733-AE20-6F1211A59FCD}"/>
              </a:ext>
            </a:extLst>
          </p:cNvPr>
          <p:cNvGrpSpPr/>
          <p:nvPr/>
        </p:nvGrpSpPr>
        <p:grpSpPr>
          <a:xfrm>
            <a:off x="3962400" y="694505"/>
            <a:ext cx="5666857" cy="5463115"/>
            <a:chOff x="3962400" y="694505"/>
            <a:chExt cx="5666857" cy="5463115"/>
          </a:xfrm>
        </p:grpSpPr>
        <p:sp>
          <p:nvSpPr>
            <p:cNvPr id="5" name="Rectangle 4">
              <a:extLst>
                <a:ext uri="{FF2B5EF4-FFF2-40B4-BE49-F238E27FC236}">
                  <a16:creationId xmlns:a16="http://schemas.microsoft.com/office/drawing/2014/main" id="{0DB5DC61-5D5B-2418-EA23-D36A29101260}"/>
                </a:ext>
              </a:extLst>
            </p:cNvPr>
            <p:cNvSpPr/>
            <p:nvPr/>
          </p:nvSpPr>
          <p:spPr>
            <a:xfrm>
              <a:off x="3962400" y="1157940"/>
              <a:ext cx="5638800" cy="781200"/>
            </a:xfrm>
            <a:prstGeom prst="rect">
              <a:avLst/>
            </a:prstGeom>
          </p:spPr>
          <p:style>
            <a:lnRef idx="1">
              <a:schemeClr val="accent5">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7" name="Rectangle 6">
              <a:extLst>
                <a:ext uri="{FF2B5EF4-FFF2-40B4-BE49-F238E27FC236}">
                  <a16:creationId xmlns:a16="http://schemas.microsoft.com/office/drawing/2014/main" id="{25FF356E-B88E-4738-E346-02BB2ADCE240}"/>
                </a:ext>
              </a:extLst>
            </p:cNvPr>
            <p:cNvSpPr/>
            <p:nvPr/>
          </p:nvSpPr>
          <p:spPr>
            <a:xfrm>
              <a:off x="3962400" y="2564100"/>
              <a:ext cx="5638800" cy="781200"/>
            </a:xfrm>
            <a:prstGeom prst="rect">
              <a:avLst/>
            </a:prstGeom>
            <a:solidFill>
              <a:schemeClr val="lt1">
                <a:hueOff val="0"/>
                <a:satOff val="0"/>
                <a:lumOff val="0"/>
                <a:alpha val="0"/>
              </a:schemeClr>
            </a:solidFill>
          </p:spPr>
          <p:style>
            <a:lnRef idx="1">
              <a:schemeClr val="accent5">
                <a:shade val="50000"/>
                <a:hueOff val="126486"/>
                <a:satOff val="-2798"/>
                <a:lumOff val="2099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C6685707-40CD-A593-C356-5E8049D4540D}"/>
                </a:ext>
              </a:extLst>
            </p:cNvPr>
            <p:cNvSpPr/>
            <p:nvPr/>
          </p:nvSpPr>
          <p:spPr>
            <a:xfrm>
              <a:off x="4271758" y="694505"/>
              <a:ext cx="5357499" cy="915120"/>
            </a:xfrm>
            <a:custGeom>
              <a:avLst/>
              <a:gdLst>
                <a:gd name="connsiteX0" fmla="*/ 0 w 5357499"/>
                <a:gd name="connsiteY0" fmla="*/ 152523 h 915120"/>
                <a:gd name="connsiteX1" fmla="*/ 152523 w 5357499"/>
                <a:gd name="connsiteY1" fmla="*/ 0 h 915120"/>
                <a:gd name="connsiteX2" fmla="*/ 5204976 w 5357499"/>
                <a:gd name="connsiteY2" fmla="*/ 0 h 915120"/>
                <a:gd name="connsiteX3" fmla="*/ 5357499 w 5357499"/>
                <a:gd name="connsiteY3" fmla="*/ 152523 h 915120"/>
                <a:gd name="connsiteX4" fmla="*/ 5357499 w 5357499"/>
                <a:gd name="connsiteY4" fmla="*/ 762597 h 915120"/>
                <a:gd name="connsiteX5" fmla="*/ 5204976 w 5357499"/>
                <a:gd name="connsiteY5" fmla="*/ 915120 h 915120"/>
                <a:gd name="connsiteX6" fmla="*/ 152523 w 5357499"/>
                <a:gd name="connsiteY6" fmla="*/ 915120 h 915120"/>
                <a:gd name="connsiteX7" fmla="*/ 0 w 5357499"/>
                <a:gd name="connsiteY7" fmla="*/ 762597 h 915120"/>
                <a:gd name="connsiteX8" fmla="*/ 0 w 5357499"/>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499" h="915120">
                  <a:moveTo>
                    <a:pt x="0" y="152523"/>
                  </a:moveTo>
                  <a:cubicBezTo>
                    <a:pt x="0" y="68287"/>
                    <a:pt x="68287" y="0"/>
                    <a:pt x="152523" y="0"/>
                  </a:cubicBezTo>
                  <a:lnTo>
                    <a:pt x="5204976" y="0"/>
                  </a:lnTo>
                  <a:cubicBezTo>
                    <a:pt x="5289212" y="0"/>
                    <a:pt x="5357499" y="68287"/>
                    <a:pt x="5357499" y="152523"/>
                  </a:cubicBezTo>
                  <a:lnTo>
                    <a:pt x="5357499" y="762597"/>
                  </a:lnTo>
                  <a:cubicBezTo>
                    <a:pt x="5357499" y="846833"/>
                    <a:pt x="5289212" y="915120"/>
                    <a:pt x="5204976" y="915120"/>
                  </a:cubicBezTo>
                  <a:lnTo>
                    <a:pt x="152523" y="915120"/>
                  </a:lnTo>
                  <a:cubicBezTo>
                    <a:pt x="68287" y="915120"/>
                    <a:pt x="0" y="846833"/>
                    <a:pt x="0" y="762597"/>
                  </a:cubicBezTo>
                  <a:lnTo>
                    <a:pt x="0" y="152523"/>
                  </a:lnTo>
                  <a:close/>
                </a:path>
              </a:pathLst>
            </a:custGeom>
            <a:gradFill rotWithShape="0">
              <a:gsLst>
                <a:gs pos="0">
                  <a:srgbClr val="4BACC6">
                    <a:shade val="50000"/>
                    <a:hueOff val="0"/>
                    <a:satOff val="0"/>
                    <a:lumOff val="0"/>
                    <a:alphaOff val="0"/>
                    <a:shade val="51000"/>
                    <a:satMod val="130000"/>
                  </a:srgbClr>
                </a:gs>
                <a:gs pos="80000">
                  <a:srgbClr val="4BACC6">
                    <a:shade val="50000"/>
                    <a:hueOff val="0"/>
                    <a:satOff val="0"/>
                    <a:lumOff val="0"/>
                    <a:alphaOff val="0"/>
                    <a:shade val="93000"/>
                    <a:satMod val="130000"/>
                  </a:srgbClr>
                </a:gs>
                <a:gs pos="100000">
                  <a:srgbClr val="4BACC6">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79440" tIns="44672" rIns="179440" bIns="44672" numCol="1" spcCol="1270" anchor="ctr" anchorCtr="0">
              <a:noAutofit/>
            </a:bodyPr>
            <a:lstStyle/>
            <a:p>
              <a:pPr marL="0" lvl="0" indent="0" algn="l" defTabSz="800100">
                <a:lnSpc>
                  <a:spcPct val="90000"/>
                </a:lnSpc>
                <a:spcBef>
                  <a:spcPct val="0"/>
                </a:spcBef>
                <a:spcAft>
                  <a:spcPct val="35000"/>
                </a:spcAft>
                <a:buNone/>
              </a:pPr>
              <a:r>
                <a:rPr lang="en-US" sz="2400" kern="1200" dirty="0">
                  <a:solidFill>
                    <a:prstClr val="white"/>
                  </a:solidFill>
                  <a:latin typeface="Calibri"/>
                  <a:ea typeface="+mn-ea"/>
                  <a:cs typeface="+mn-cs"/>
                </a:rPr>
                <a:t>2.4.1 Definitions</a:t>
              </a:r>
            </a:p>
          </p:txBody>
        </p:sp>
        <p:sp>
          <p:nvSpPr>
            <p:cNvPr id="9" name="Rectangle 8">
              <a:extLst>
                <a:ext uri="{FF2B5EF4-FFF2-40B4-BE49-F238E27FC236}">
                  <a16:creationId xmlns:a16="http://schemas.microsoft.com/office/drawing/2014/main" id="{D145C71E-485C-F545-4822-C80A4F9B19DB}"/>
                </a:ext>
              </a:extLst>
            </p:cNvPr>
            <p:cNvSpPr/>
            <p:nvPr/>
          </p:nvSpPr>
          <p:spPr>
            <a:xfrm>
              <a:off x="3962400" y="3970260"/>
              <a:ext cx="5638800" cy="781200"/>
            </a:xfrm>
            <a:prstGeom prst="rect">
              <a:avLst/>
            </a:prstGeom>
            <a:solidFill>
              <a:schemeClr val="lt1">
                <a:hueOff val="0"/>
                <a:satOff val="0"/>
                <a:lumOff val="0"/>
                <a:alpha val="0"/>
              </a:schemeClr>
            </a:solidFill>
          </p:spPr>
          <p:style>
            <a:lnRef idx="1">
              <a:schemeClr val="accent5">
                <a:shade val="50000"/>
                <a:hueOff val="252972"/>
                <a:satOff val="-5595"/>
                <a:lumOff val="41987"/>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Freeform: Shape 7">
              <a:extLst>
                <a:ext uri="{FF2B5EF4-FFF2-40B4-BE49-F238E27FC236}">
                  <a16:creationId xmlns:a16="http://schemas.microsoft.com/office/drawing/2014/main" id="{9160072F-D4A5-FE2A-C81F-09AD2CF03ADF}"/>
                </a:ext>
              </a:extLst>
            </p:cNvPr>
            <p:cNvSpPr/>
            <p:nvPr/>
          </p:nvSpPr>
          <p:spPr>
            <a:xfrm>
              <a:off x="4245571" y="3463398"/>
              <a:ext cx="5355628" cy="915120"/>
            </a:xfrm>
            <a:custGeom>
              <a:avLst/>
              <a:gdLst>
                <a:gd name="connsiteX0" fmla="*/ 0 w 5355628"/>
                <a:gd name="connsiteY0" fmla="*/ 152523 h 915120"/>
                <a:gd name="connsiteX1" fmla="*/ 152523 w 5355628"/>
                <a:gd name="connsiteY1" fmla="*/ 0 h 915120"/>
                <a:gd name="connsiteX2" fmla="*/ 5203105 w 5355628"/>
                <a:gd name="connsiteY2" fmla="*/ 0 h 915120"/>
                <a:gd name="connsiteX3" fmla="*/ 5355628 w 5355628"/>
                <a:gd name="connsiteY3" fmla="*/ 152523 h 915120"/>
                <a:gd name="connsiteX4" fmla="*/ 5355628 w 5355628"/>
                <a:gd name="connsiteY4" fmla="*/ 762597 h 915120"/>
                <a:gd name="connsiteX5" fmla="*/ 5203105 w 5355628"/>
                <a:gd name="connsiteY5" fmla="*/ 915120 h 915120"/>
                <a:gd name="connsiteX6" fmla="*/ 152523 w 5355628"/>
                <a:gd name="connsiteY6" fmla="*/ 915120 h 915120"/>
                <a:gd name="connsiteX7" fmla="*/ 0 w 5355628"/>
                <a:gd name="connsiteY7" fmla="*/ 762597 h 915120"/>
                <a:gd name="connsiteX8" fmla="*/ 0 w 5355628"/>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628" h="915120">
                  <a:moveTo>
                    <a:pt x="0" y="152523"/>
                  </a:moveTo>
                  <a:cubicBezTo>
                    <a:pt x="0" y="68287"/>
                    <a:pt x="68287" y="0"/>
                    <a:pt x="152523" y="0"/>
                  </a:cubicBezTo>
                  <a:lnTo>
                    <a:pt x="5203105" y="0"/>
                  </a:lnTo>
                  <a:cubicBezTo>
                    <a:pt x="5287341" y="0"/>
                    <a:pt x="5355628" y="68287"/>
                    <a:pt x="5355628" y="152523"/>
                  </a:cubicBezTo>
                  <a:lnTo>
                    <a:pt x="5355628" y="762597"/>
                  </a:lnTo>
                  <a:cubicBezTo>
                    <a:pt x="5355628" y="846833"/>
                    <a:pt x="5287341" y="915120"/>
                    <a:pt x="5203105" y="915120"/>
                  </a:cubicBezTo>
                  <a:lnTo>
                    <a:pt x="152523" y="915120"/>
                  </a:lnTo>
                  <a:cubicBezTo>
                    <a:pt x="68287" y="915120"/>
                    <a:pt x="0" y="846833"/>
                    <a:pt x="0" y="762597"/>
                  </a:cubicBezTo>
                  <a:lnTo>
                    <a:pt x="0" y="152523"/>
                  </a:lnTo>
                  <a:close/>
                </a:path>
              </a:pathLst>
            </a:custGeom>
          </p:spPr>
          <p:style>
            <a:lnRef idx="0">
              <a:schemeClr val="lt1">
                <a:hueOff val="0"/>
                <a:satOff val="0"/>
                <a:lumOff val="0"/>
                <a:alphaOff val="0"/>
              </a:schemeClr>
            </a:lnRef>
            <a:fillRef idx="3">
              <a:schemeClr val="accent5">
                <a:shade val="50000"/>
                <a:hueOff val="126486"/>
                <a:satOff val="-2798"/>
                <a:lumOff val="20993"/>
                <a:alphaOff val="0"/>
              </a:schemeClr>
            </a:fillRef>
            <a:effectRef idx="2">
              <a:schemeClr val="accent5">
                <a:shade val="50000"/>
                <a:hueOff val="126486"/>
                <a:satOff val="-2798"/>
                <a:lumOff val="20993"/>
                <a:alphaOff val="0"/>
              </a:schemeClr>
            </a:effectRef>
            <a:fontRef idx="minor">
              <a:schemeClr val="lt1"/>
            </a:fontRef>
          </p:style>
          <p:txBody>
            <a:bodyPr spcFirstLastPara="0" vert="horz" wrap="square" lIns="193865" tIns="44672" rIns="193865" bIns="44672" numCol="1" spcCol="1270" anchor="ctr" anchorCtr="0">
              <a:noAutofit/>
            </a:bodyPr>
            <a:lstStyle/>
            <a:p>
              <a:pPr marL="0" lvl="0" indent="0" algn="l" defTabSz="1066800">
                <a:lnSpc>
                  <a:spcPct val="90000"/>
                </a:lnSpc>
                <a:spcBef>
                  <a:spcPct val="0"/>
                </a:spcBef>
                <a:spcAft>
                  <a:spcPct val="35000"/>
                </a:spcAft>
                <a:buNone/>
              </a:pPr>
              <a:r>
                <a:rPr lang="en-US" sz="2400" kern="1200" dirty="0"/>
                <a:t>2.4.3 Types of VPs</a:t>
              </a:r>
            </a:p>
          </p:txBody>
        </p:sp>
        <p:sp>
          <p:nvSpPr>
            <p:cNvPr id="11" name="Rectangle 10">
              <a:extLst>
                <a:ext uri="{FF2B5EF4-FFF2-40B4-BE49-F238E27FC236}">
                  <a16:creationId xmlns:a16="http://schemas.microsoft.com/office/drawing/2014/main" id="{D8CC6F4B-062C-EB26-E13E-FECA832862CA}"/>
                </a:ext>
              </a:extLst>
            </p:cNvPr>
            <p:cNvSpPr/>
            <p:nvPr/>
          </p:nvSpPr>
          <p:spPr>
            <a:xfrm>
              <a:off x="3962400" y="5376420"/>
              <a:ext cx="5638800" cy="781200"/>
            </a:xfrm>
            <a:prstGeom prst="rect">
              <a:avLst/>
            </a:prstGeom>
            <a:solidFill>
              <a:schemeClr val="lt1">
                <a:hueOff val="0"/>
                <a:satOff val="0"/>
                <a:lumOff val="0"/>
                <a:alpha val="0"/>
              </a:schemeClr>
            </a:solidFill>
          </p:spPr>
          <p:style>
            <a:lnRef idx="1">
              <a:schemeClr val="accent5">
                <a:shade val="50000"/>
                <a:hueOff val="126486"/>
                <a:satOff val="-2798"/>
                <a:lumOff val="2099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2BE04C84-F898-95D9-1424-85AB4A57049B}"/>
                </a:ext>
              </a:extLst>
            </p:cNvPr>
            <p:cNvSpPr/>
            <p:nvPr/>
          </p:nvSpPr>
          <p:spPr>
            <a:xfrm>
              <a:off x="4271758" y="4963550"/>
              <a:ext cx="5321600" cy="915120"/>
            </a:xfrm>
            <a:custGeom>
              <a:avLst/>
              <a:gdLst>
                <a:gd name="connsiteX0" fmla="*/ 0 w 5321600"/>
                <a:gd name="connsiteY0" fmla="*/ 152523 h 915120"/>
                <a:gd name="connsiteX1" fmla="*/ 152523 w 5321600"/>
                <a:gd name="connsiteY1" fmla="*/ 0 h 915120"/>
                <a:gd name="connsiteX2" fmla="*/ 5169077 w 5321600"/>
                <a:gd name="connsiteY2" fmla="*/ 0 h 915120"/>
                <a:gd name="connsiteX3" fmla="*/ 5321600 w 5321600"/>
                <a:gd name="connsiteY3" fmla="*/ 152523 h 915120"/>
                <a:gd name="connsiteX4" fmla="*/ 5321600 w 5321600"/>
                <a:gd name="connsiteY4" fmla="*/ 762597 h 915120"/>
                <a:gd name="connsiteX5" fmla="*/ 5169077 w 5321600"/>
                <a:gd name="connsiteY5" fmla="*/ 915120 h 915120"/>
                <a:gd name="connsiteX6" fmla="*/ 152523 w 5321600"/>
                <a:gd name="connsiteY6" fmla="*/ 915120 h 915120"/>
                <a:gd name="connsiteX7" fmla="*/ 0 w 5321600"/>
                <a:gd name="connsiteY7" fmla="*/ 762597 h 915120"/>
                <a:gd name="connsiteX8" fmla="*/ 0 w 53216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1600" h="915120">
                  <a:moveTo>
                    <a:pt x="0" y="152523"/>
                  </a:moveTo>
                  <a:cubicBezTo>
                    <a:pt x="0" y="68287"/>
                    <a:pt x="68287" y="0"/>
                    <a:pt x="152523" y="0"/>
                  </a:cubicBezTo>
                  <a:lnTo>
                    <a:pt x="5169077" y="0"/>
                  </a:lnTo>
                  <a:cubicBezTo>
                    <a:pt x="5253313" y="0"/>
                    <a:pt x="5321600" y="68287"/>
                    <a:pt x="5321600" y="152523"/>
                  </a:cubicBezTo>
                  <a:lnTo>
                    <a:pt x="5321600" y="762597"/>
                  </a:lnTo>
                  <a:cubicBezTo>
                    <a:pt x="5321600" y="846833"/>
                    <a:pt x="5253313" y="915120"/>
                    <a:pt x="5169077" y="915120"/>
                  </a:cubicBezTo>
                  <a:lnTo>
                    <a:pt x="152523" y="915120"/>
                  </a:lnTo>
                  <a:cubicBezTo>
                    <a:pt x="68287" y="915120"/>
                    <a:pt x="0" y="846833"/>
                    <a:pt x="0" y="762597"/>
                  </a:cubicBezTo>
                  <a:lnTo>
                    <a:pt x="0" y="152523"/>
                  </a:lnTo>
                  <a:close/>
                </a:path>
              </a:pathLst>
            </a:custGeom>
          </p:spPr>
          <p:style>
            <a:lnRef idx="0">
              <a:schemeClr val="lt1">
                <a:hueOff val="0"/>
                <a:satOff val="0"/>
                <a:lumOff val="0"/>
                <a:alphaOff val="0"/>
              </a:schemeClr>
            </a:lnRef>
            <a:fillRef idx="3">
              <a:schemeClr val="accent5">
                <a:shade val="50000"/>
                <a:hueOff val="252972"/>
                <a:satOff val="-5595"/>
                <a:lumOff val="41987"/>
                <a:alphaOff val="0"/>
              </a:schemeClr>
            </a:fillRef>
            <a:effectRef idx="2">
              <a:schemeClr val="accent5">
                <a:shade val="50000"/>
                <a:hueOff val="252972"/>
                <a:satOff val="-5595"/>
                <a:lumOff val="41987"/>
                <a:alphaOff val="0"/>
              </a:schemeClr>
            </a:effectRef>
            <a:fontRef idx="minor">
              <a:schemeClr val="lt1"/>
            </a:fontRef>
          </p:style>
          <p:txBody>
            <a:bodyPr spcFirstLastPara="0" vert="horz" wrap="square" lIns="193865" tIns="44672" rIns="193865" bIns="44672" numCol="1" spcCol="1270" anchor="ctr" anchorCtr="0">
              <a:noAutofit/>
            </a:bodyPr>
            <a:lstStyle/>
            <a:p>
              <a:pPr marL="0" lvl="0" indent="0" algn="l" defTabSz="1066800">
                <a:lnSpc>
                  <a:spcPct val="90000"/>
                </a:lnSpc>
                <a:spcBef>
                  <a:spcPct val="0"/>
                </a:spcBef>
                <a:spcAft>
                  <a:spcPct val="35000"/>
                </a:spcAft>
                <a:buNone/>
              </a:pPr>
              <a:r>
                <a:rPr lang="en-US" sz="2400" kern="1200" dirty="0"/>
                <a:t>2.4.4 Examples of VPs and VAs </a:t>
              </a:r>
            </a:p>
          </p:txBody>
        </p:sp>
        <p:sp>
          <p:nvSpPr>
            <p:cNvPr id="12" name="Freeform: Shape 11">
              <a:extLst>
                <a:ext uri="{FF2B5EF4-FFF2-40B4-BE49-F238E27FC236}">
                  <a16:creationId xmlns:a16="http://schemas.microsoft.com/office/drawing/2014/main" id="{64761B69-E31F-2DB5-1EE0-3E76E92D2357}"/>
                </a:ext>
              </a:extLst>
            </p:cNvPr>
            <p:cNvSpPr/>
            <p:nvPr/>
          </p:nvSpPr>
          <p:spPr>
            <a:xfrm>
              <a:off x="4271758" y="2106540"/>
              <a:ext cx="5285518" cy="915120"/>
            </a:xfrm>
            <a:custGeom>
              <a:avLst/>
              <a:gdLst>
                <a:gd name="connsiteX0" fmla="*/ 0 w 3947160"/>
                <a:gd name="connsiteY0" fmla="*/ 152523 h 915120"/>
                <a:gd name="connsiteX1" fmla="*/ 152523 w 3947160"/>
                <a:gd name="connsiteY1" fmla="*/ 0 h 915120"/>
                <a:gd name="connsiteX2" fmla="*/ 3794637 w 3947160"/>
                <a:gd name="connsiteY2" fmla="*/ 0 h 915120"/>
                <a:gd name="connsiteX3" fmla="*/ 3947160 w 3947160"/>
                <a:gd name="connsiteY3" fmla="*/ 152523 h 915120"/>
                <a:gd name="connsiteX4" fmla="*/ 3947160 w 3947160"/>
                <a:gd name="connsiteY4" fmla="*/ 762597 h 915120"/>
                <a:gd name="connsiteX5" fmla="*/ 3794637 w 3947160"/>
                <a:gd name="connsiteY5" fmla="*/ 915120 h 915120"/>
                <a:gd name="connsiteX6" fmla="*/ 152523 w 3947160"/>
                <a:gd name="connsiteY6" fmla="*/ 915120 h 915120"/>
                <a:gd name="connsiteX7" fmla="*/ 0 w 3947160"/>
                <a:gd name="connsiteY7" fmla="*/ 762597 h 915120"/>
                <a:gd name="connsiteX8" fmla="*/ 0 w 394716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7160" h="915120">
                  <a:moveTo>
                    <a:pt x="0" y="152523"/>
                  </a:moveTo>
                  <a:cubicBezTo>
                    <a:pt x="0" y="68287"/>
                    <a:pt x="68287" y="0"/>
                    <a:pt x="152523" y="0"/>
                  </a:cubicBezTo>
                  <a:lnTo>
                    <a:pt x="3794637" y="0"/>
                  </a:lnTo>
                  <a:cubicBezTo>
                    <a:pt x="3878873" y="0"/>
                    <a:pt x="3947160" y="68287"/>
                    <a:pt x="3947160" y="152523"/>
                  </a:cubicBezTo>
                  <a:lnTo>
                    <a:pt x="3947160" y="762597"/>
                  </a:lnTo>
                  <a:cubicBezTo>
                    <a:pt x="3947160" y="846833"/>
                    <a:pt x="3878873" y="915120"/>
                    <a:pt x="3794637" y="915120"/>
                  </a:cubicBezTo>
                  <a:lnTo>
                    <a:pt x="152523" y="915120"/>
                  </a:lnTo>
                  <a:cubicBezTo>
                    <a:pt x="68287" y="915120"/>
                    <a:pt x="0" y="846833"/>
                    <a:pt x="0" y="762597"/>
                  </a:cubicBezTo>
                  <a:lnTo>
                    <a:pt x="0" y="152523"/>
                  </a:lnTo>
                  <a:close/>
                </a:path>
              </a:pathLst>
            </a:custGeom>
          </p:spPr>
          <p:style>
            <a:lnRef idx="0">
              <a:schemeClr val="lt1">
                <a:hueOff val="0"/>
                <a:satOff val="0"/>
                <a:lumOff val="0"/>
                <a:alphaOff val="0"/>
              </a:schemeClr>
            </a:lnRef>
            <a:fillRef idx="3">
              <a:schemeClr val="accent5">
                <a:shade val="50000"/>
                <a:hueOff val="126486"/>
                <a:satOff val="-2798"/>
                <a:lumOff val="20993"/>
                <a:alphaOff val="0"/>
              </a:schemeClr>
            </a:fillRef>
            <a:effectRef idx="2">
              <a:schemeClr val="accent5">
                <a:shade val="50000"/>
                <a:hueOff val="126486"/>
                <a:satOff val="-2798"/>
                <a:lumOff val="20993"/>
                <a:alphaOff val="0"/>
              </a:schemeClr>
            </a:effectRef>
            <a:fontRef idx="minor">
              <a:schemeClr val="lt1"/>
            </a:fontRef>
          </p:style>
          <p:txBody>
            <a:bodyPr spcFirstLastPara="0" vert="horz" wrap="square" lIns="193865" tIns="44672" rIns="193865" bIns="44672" numCol="1" spcCol="1270" anchor="ctr" anchorCtr="0">
              <a:noAutofit/>
            </a:bodyPr>
            <a:lstStyle/>
            <a:p>
              <a:pPr marL="0" lvl="0" indent="0" algn="l" defTabSz="1066800">
                <a:lnSpc>
                  <a:spcPct val="90000"/>
                </a:lnSpc>
                <a:spcBef>
                  <a:spcPct val="0"/>
                </a:spcBef>
                <a:spcAft>
                  <a:spcPct val="35000"/>
                </a:spcAft>
                <a:buNone/>
              </a:pPr>
              <a:r>
                <a:rPr lang="en-US" sz="2400" kern="1200" dirty="0"/>
                <a:t>2.4.2 Personal Threat Assessment - CAGES</a:t>
              </a:r>
            </a:p>
          </p:txBody>
        </p:sp>
      </p:grpSp>
      <p:sp>
        <p:nvSpPr>
          <p:cNvPr id="2" name="Slide Number Placeholder 1">
            <a:extLst>
              <a:ext uri="{FF2B5EF4-FFF2-40B4-BE49-F238E27FC236}">
                <a16:creationId xmlns:a16="http://schemas.microsoft.com/office/drawing/2014/main" id="{F13340BD-C9E2-AD84-D806-87808B59B65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281568827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3720" y="1292996"/>
            <a:ext cx="8760900" cy="5242243"/>
          </a:xfrm>
          <a:prstGeom prst="rect">
            <a:avLst/>
          </a:prstGeom>
        </p:spPr>
      </p:pic>
      <p:sp>
        <p:nvSpPr>
          <p:cNvPr id="7" name="Freeform 6"/>
          <p:cNvSpPr/>
          <p:nvPr/>
        </p:nvSpPr>
        <p:spPr>
          <a:xfrm>
            <a:off x="646468" y="1877799"/>
            <a:ext cx="7000568" cy="3913239"/>
          </a:xfrm>
          <a:custGeom>
            <a:avLst/>
            <a:gdLst>
              <a:gd name="connsiteX0" fmla="*/ 3755922 w 7000568"/>
              <a:gd name="connsiteY0" fmla="*/ 2340078 h 3913239"/>
              <a:gd name="connsiteX1" fmla="*/ 3755922 w 7000568"/>
              <a:gd name="connsiteY1" fmla="*/ 2340078 h 3913239"/>
              <a:gd name="connsiteX2" fmla="*/ 3982064 w 7000568"/>
              <a:gd name="connsiteY2" fmla="*/ 2349910 h 3913239"/>
              <a:gd name="connsiteX3" fmla="*/ 4041058 w 7000568"/>
              <a:gd name="connsiteY3" fmla="*/ 2369574 h 3913239"/>
              <a:gd name="connsiteX4" fmla="*/ 4129548 w 7000568"/>
              <a:gd name="connsiteY4" fmla="*/ 2418736 h 3913239"/>
              <a:gd name="connsiteX5" fmla="*/ 4168877 w 7000568"/>
              <a:gd name="connsiteY5" fmla="*/ 2507226 h 3913239"/>
              <a:gd name="connsiteX6" fmla="*/ 4188542 w 7000568"/>
              <a:gd name="connsiteY6" fmla="*/ 2566220 h 3913239"/>
              <a:gd name="connsiteX7" fmla="*/ 4227871 w 7000568"/>
              <a:gd name="connsiteY7" fmla="*/ 2625213 h 3913239"/>
              <a:gd name="connsiteX8" fmla="*/ 4277032 w 7000568"/>
              <a:gd name="connsiteY8" fmla="*/ 2684207 h 3913239"/>
              <a:gd name="connsiteX9" fmla="*/ 4296697 w 7000568"/>
              <a:gd name="connsiteY9" fmla="*/ 2743200 h 3913239"/>
              <a:gd name="connsiteX10" fmla="*/ 4316361 w 7000568"/>
              <a:gd name="connsiteY10" fmla="*/ 2772697 h 3913239"/>
              <a:gd name="connsiteX11" fmla="*/ 4336026 w 7000568"/>
              <a:gd name="connsiteY11" fmla="*/ 2831691 h 3913239"/>
              <a:gd name="connsiteX12" fmla="*/ 4365522 w 7000568"/>
              <a:gd name="connsiteY12" fmla="*/ 2861187 h 3913239"/>
              <a:gd name="connsiteX13" fmla="*/ 4385187 w 7000568"/>
              <a:gd name="connsiteY13" fmla="*/ 2890684 h 3913239"/>
              <a:gd name="connsiteX14" fmla="*/ 4414684 w 7000568"/>
              <a:gd name="connsiteY14" fmla="*/ 2910349 h 3913239"/>
              <a:gd name="connsiteX15" fmla="*/ 4473677 w 7000568"/>
              <a:gd name="connsiteY15" fmla="*/ 2959510 h 3913239"/>
              <a:gd name="connsiteX16" fmla="*/ 4513006 w 7000568"/>
              <a:gd name="connsiteY16" fmla="*/ 3028336 h 3913239"/>
              <a:gd name="connsiteX17" fmla="*/ 4542503 w 7000568"/>
              <a:gd name="connsiteY17" fmla="*/ 3038168 h 3913239"/>
              <a:gd name="connsiteX18" fmla="*/ 4650658 w 7000568"/>
              <a:gd name="connsiteY18" fmla="*/ 3048000 h 3913239"/>
              <a:gd name="connsiteX19" fmla="*/ 4739148 w 7000568"/>
              <a:gd name="connsiteY19" fmla="*/ 3038168 h 3913239"/>
              <a:gd name="connsiteX20" fmla="*/ 4827638 w 7000568"/>
              <a:gd name="connsiteY20" fmla="*/ 3018503 h 3913239"/>
              <a:gd name="connsiteX21" fmla="*/ 4886632 w 7000568"/>
              <a:gd name="connsiteY21" fmla="*/ 2989007 h 3913239"/>
              <a:gd name="connsiteX22" fmla="*/ 4955458 w 7000568"/>
              <a:gd name="connsiteY22" fmla="*/ 2939845 h 3913239"/>
              <a:gd name="connsiteX23" fmla="*/ 4984955 w 7000568"/>
              <a:gd name="connsiteY23" fmla="*/ 2930013 h 3913239"/>
              <a:gd name="connsiteX24" fmla="*/ 5014451 w 7000568"/>
              <a:gd name="connsiteY24" fmla="*/ 2910349 h 3913239"/>
              <a:gd name="connsiteX25" fmla="*/ 5073445 w 7000568"/>
              <a:gd name="connsiteY25" fmla="*/ 2890684 h 3913239"/>
              <a:gd name="connsiteX26" fmla="*/ 5142271 w 7000568"/>
              <a:gd name="connsiteY26" fmla="*/ 2871020 h 3913239"/>
              <a:gd name="connsiteX27" fmla="*/ 5417574 w 7000568"/>
              <a:gd name="connsiteY27" fmla="*/ 2880852 h 3913239"/>
              <a:gd name="connsiteX28" fmla="*/ 5447071 w 7000568"/>
              <a:gd name="connsiteY28" fmla="*/ 2890684 h 3913239"/>
              <a:gd name="connsiteX29" fmla="*/ 5506064 w 7000568"/>
              <a:gd name="connsiteY29" fmla="*/ 2930013 h 3913239"/>
              <a:gd name="connsiteX30" fmla="*/ 5555226 w 7000568"/>
              <a:gd name="connsiteY30" fmla="*/ 2979174 h 3913239"/>
              <a:gd name="connsiteX31" fmla="*/ 5574890 w 7000568"/>
              <a:gd name="connsiteY31" fmla="*/ 3008671 h 3913239"/>
              <a:gd name="connsiteX32" fmla="*/ 5624051 w 7000568"/>
              <a:gd name="connsiteY32" fmla="*/ 3018503 h 3913239"/>
              <a:gd name="connsiteX33" fmla="*/ 5712542 w 7000568"/>
              <a:gd name="connsiteY33" fmla="*/ 3067665 h 3913239"/>
              <a:gd name="connsiteX34" fmla="*/ 5742038 w 7000568"/>
              <a:gd name="connsiteY34" fmla="*/ 3087329 h 3913239"/>
              <a:gd name="connsiteX35" fmla="*/ 5830529 w 7000568"/>
              <a:gd name="connsiteY35" fmla="*/ 3106994 h 3913239"/>
              <a:gd name="connsiteX36" fmla="*/ 5889522 w 7000568"/>
              <a:gd name="connsiteY36" fmla="*/ 3146323 h 3913239"/>
              <a:gd name="connsiteX37" fmla="*/ 5919019 w 7000568"/>
              <a:gd name="connsiteY37" fmla="*/ 3165987 h 3913239"/>
              <a:gd name="connsiteX38" fmla="*/ 5948516 w 7000568"/>
              <a:gd name="connsiteY38" fmla="*/ 3195484 h 3913239"/>
              <a:gd name="connsiteX39" fmla="*/ 6007509 w 7000568"/>
              <a:gd name="connsiteY39" fmla="*/ 3224981 h 3913239"/>
              <a:gd name="connsiteX40" fmla="*/ 6076335 w 7000568"/>
              <a:gd name="connsiteY40" fmla="*/ 3274142 h 3913239"/>
              <a:gd name="connsiteX41" fmla="*/ 6145161 w 7000568"/>
              <a:gd name="connsiteY41" fmla="*/ 3303639 h 3913239"/>
              <a:gd name="connsiteX42" fmla="*/ 6213987 w 7000568"/>
              <a:gd name="connsiteY42" fmla="*/ 3333136 h 3913239"/>
              <a:gd name="connsiteX43" fmla="*/ 6440129 w 7000568"/>
              <a:gd name="connsiteY43" fmla="*/ 3323303 h 3913239"/>
              <a:gd name="connsiteX44" fmla="*/ 6469626 w 7000568"/>
              <a:gd name="connsiteY44" fmla="*/ 3313471 h 3913239"/>
              <a:gd name="connsiteX45" fmla="*/ 6499122 w 7000568"/>
              <a:gd name="connsiteY45" fmla="*/ 3293807 h 3913239"/>
              <a:gd name="connsiteX46" fmla="*/ 6538451 w 7000568"/>
              <a:gd name="connsiteY46" fmla="*/ 3244645 h 3913239"/>
              <a:gd name="connsiteX47" fmla="*/ 6548284 w 7000568"/>
              <a:gd name="connsiteY47" fmla="*/ 3215149 h 3913239"/>
              <a:gd name="connsiteX48" fmla="*/ 6636774 w 7000568"/>
              <a:gd name="connsiteY48" fmla="*/ 3136491 h 3913239"/>
              <a:gd name="connsiteX49" fmla="*/ 6666271 w 7000568"/>
              <a:gd name="connsiteY49" fmla="*/ 3067665 h 3913239"/>
              <a:gd name="connsiteX50" fmla="*/ 6705600 w 7000568"/>
              <a:gd name="connsiteY50" fmla="*/ 3008671 h 3913239"/>
              <a:gd name="connsiteX51" fmla="*/ 6735097 w 7000568"/>
              <a:gd name="connsiteY51" fmla="*/ 2949678 h 3913239"/>
              <a:gd name="connsiteX52" fmla="*/ 6754761 w 7000568"/>
              <a:gd name="connsiteY52" fmla="*/ 2890684 h 3913239"/>
              <a:gd name="connsiteX53" fmla="*/ 6764593 w 7000568"/>
              <a:gd name="connsiteY53" fmla="*/ 2861187 h 3913239"/>
              <a:gd name="connsiteX54" fmla="*/ 6823587 w 7000568"/>
              <a:gd name="connsiteY54" fmla="*/ 2772697 h 3913239"/>
              <a:gd name="connsiteX55" fmla="*/ 6843251 w 7000568"/>
              <a:gd name="connsiteY55" fmla="*/ 2743200 h 3913239"/>
              <a:gd name="connsiteX56" fmla="*/ 6872748 w 7000568"/>
              <a:gd name="connsiteY56" fmla="*/ 2684207 h 3913239"/>
              <a:gd name="connsiteX57" fmla="*/ 6902245 w 7000568"/>
              <a:gd name="connsiteY57" fmla="*/ 2625213 h 3913239"/>
              <a:gd name="connsiteX58" fmla="*/ 6921909 w 7000568"/>
              <a:gd name="connsiteY58" fmla="*/ 2566220 h 3913239"/>
              <a:gd name="connsiteX59" fmla="*/ 6931742 w 7000568"/>
              <a:gd name="connsiteY59" fmla="*/ 2536723 h 3913239"/>
              <a:gd name="connsiteX60" fmla="*/ 6951406 w 7000568"/>
              <a:gd name="connsiteY60" fmla="*/ 2507226 h 3913239"/>
              <a:gd name="connsiteX61" fmla="*/ 6971071 w 7000568"/>
              <a:gd name="connsiteY61" fmla="*/ 2448233 h 3913239"/>
              <a:gd name="connsiteX62" fmla="*/ 7000568 w 7000568"/>
              <a:gd name="connsiteY62" fmla="*/ 2389239 h 3913239"/>
              <a:gd name="connsiteX63" fmla="*/ 6990735 w 7000568"/>
              <a:gd name="connsiteY63" fmla="*/ 2231923 h 3913239"/>
              <a:gd name="connsiteX64" fmla="*/ 6961238 w 7000568"/>
              <a:gd name="connsiteY64" fmla="*/ 2123768 h 3913239"/>
              <a:gd name="connsiteX65" fmla="*/ 6941574 w 7000568"/>
              <a:gd name="connsiteY65" fmla="*/ 1966452 h 3913239"/>
              <a:gd name="connsiteX66" fmla="*/ 6931742 w 7000568"/>
              <a:gd name="connsiteY66" fmla="*/ 1936955 h 3913239"/>
              <a:gd name="connsiteX67" fmla="*/ 6902245 w 7000568"/>
              <a:gd name="connsiteY67" fmla="*/ 1917291 h 3913239"/>
              <a:gd name="connsiteX68" fmla="*/ 6892413 w 7000568"/>
              <a:gd name="connsiteY68" fmla="*/ 1887794 h 3913239"/>
              <a:gd name="connsiteX69" fmla="*/ 6853084 w 7000568"/>
              <a:gd name="connsiteY69" fmla="*/ 1858297 h 3913239"/>
              <a:gd name="connsiteX70" fmla="*/ 5437238 w 7000568"/>
              <a:gd name="connsiteY70" fmla="*/ 1052052 h 3913239"/>
              <a:gd name="connsiteX71" fmla="*/ 4463845 w 7000568"/>
              <a:gd name="connsiteY71" fmla="*/ 511278 h 3913239"/>
              <a:gd name="connsiteX72" fmla="*/ 3559277 w 7000568"/>
              <a:gd name="connsiteY72" fmla="*/ 127820 h 3913239"/>
              <a:gd name="connsiteX73" fmla="*/ 3451122 w 7000568"/>
              <a:gd name="connsiteY73" fmla="*/ 58994 h 3913239"/>
              <a:gd name="connsiteX74" fmla="*/ 3421626 w 7000568"/>
              <a:gd name="connsiteY74" fmla="*/ 39329 h 3913239"/>
              <a:gd name="connsiteX75" fmla="*/ 3382297 w 7000568"/>
              <a:gd name="connsiteY75" fmla="*/ 29497 h 3913239"/>
              <a:gd name="connsiteX76" fmla="*/ 3352800 w 7000568"/>
              <a:gd name="connsiteY76" fmla="*/ 19665 h 3913239"/>
              <a:gd name="connsiteX77" fmla="*/ 3293806 w 7000568"/>
              <a:gd name="connsiteY77" fmla="*/ 9833 h 3913239"/>
              <a:gd name="connsiteX78" fmla="*/ 3126658 w 7000568"/>
              <a:gd name="connsiteY78" fmla="*/ 0 h 3913239"/>
              <a:gd name="connsiteX79" fmla="*/ 2890684 w 7000568"/>
              <a:gd name="connsiteY79" fmla="*/ 9833 h 3913239"/>
              <a:gd name="connsiteX80" fmla="*/ 2831690 w 7000568"/>
              <a:gd name="connsiteY80" fmla="*/ 19665 h 3913239"/>
              <a:gd name="connsiteX81" fmla="*/ 2802193 w 7000568"/>
              <a:gd name="connsiteY81" fmla="*/ 39329 h 3913239"/>
              <a:gd name="connsiteX82" fmla="*/ 2723535 w 7000568"/>
              <a:gd name="connsiteY82" fmla="*/ 58994 h 3913239"/>
              <a:gd name="connsiteX83" fmla="*/ 2654709 w 7000568"/>
              <a:gd name="connsiteY83" fmla="*/ 88491 h 3913239"/>
              <a:gd name="connsiteX84" fmla="*/ 2625213 w 7000568"/>
              <a:gd name="connsiteY84" fmla="*/ 98323 h 3913239"/>
              <a:gd name="connsiteX85" fmla="*/ 2556387 w 7000568"/>
              <a:gd name="connsiteY85" fmla="*/ 137652 h 3913239"/>
              <a:gd name="connsiteX86" fmla="*/ 2526890 w 7000568"/>
              <a:gd name="connsiteY86" fmla="*/ 157316 h 3913239"/>
              <a:gd name="connsiteX87" fmla="*/ 2497393 w 7000568"/>
              <a:gd name="connsiteY87" fmla="*/ 167149 h 3913239"/>
              <a:gd name="connsiteX88" fmla="*/ 2428568 w 7000568"/>
              <a:gd name="connsiteY88" fmla="*/ 186813 h 3913239"/>
              <a:gd name="connsiteX89" fmla="*/ 2389238 w 7000568"/>
              <a:gd name="connsiteY89" fmla="*/ 206478 h 3913239"/>
              <a:gd name="connsiteX90" fmla="*/ 2359742 w 7000568"/>
              <a:gd name="connsiteY90" fmla="*/ 216310 h 3913239"/>
              <a:gd name="connsiteX91" fmla="*/ 2330245 w 7000568"/>
              <a:gd name="connsiteY91" fmla="*/ 235974 h 3913239"/>
              <a:gd name="connsiteX92" fmla="*/ 2290916 w 7000568"/>
              <a:gd name="connsiteY92" fmla="*/ 255639 h 3913239"/>
              <a:gd name="connsiteX93" fmla="*/ 2261419 w 7000568"/>
              <a:gd name="connsiteY93" fmla="*/ 275303 h 3913239"/>
              <a:gd name="connsiteX94" fmla="*/ 2143432 w 7000568"/>
              <a:gd name="connsiteY94" fmla="*/ 324465 h 3913239"/>
              <a:gd name="connsiteX95" fmla="*/ 2084438 w 7000568"/>
              <a:gd name="connsiteY95" fmla="*/ 344129 h 3913239"/>
              <a:gd name="connsiteX96" fmla="*/ 2054942 w 7000568"/>
              <a:gd name="connsiteY96" fmla="*/ 363794 h 3913239"/>
              <a:gd name="connsiteX97" fmla="*/ 1966451 w 7000568"/>
              <a:gd name="connsiteY97" fmla="*/ 383458 h 3913239"/>
              <a:gd name="connsiteX98" fmla="*/ 1858297 w 7000568"/>
              <a:gd name="connsiteY98" fmla="*/ 412955 h 3913239"/>
              <a:gd name="connsiteX99" fmla="*/ 1740309 w 7000568"/>
              <a:gd name="connsiteY99" fmla="*/ 422787 h 3913239"/>
              <a:gd name="connsiteX100" fmla="*/ 1651819 w 7000568"/>
              <a:gd name="connsiteY100" fmla="*/ 452284 h 3913239"/>
              <a:gd name="connsiteX101" fmla="*/ 1592826 w 7000568"/>
              <a:gd name="connsiteY101" fmla="*/ 471949 h 3913239"/>
              <a:gd name="connsiteX102" fmla="*/ 1563329 w 7000568"/>
              <a:gd name="connsiteY102" fmla="*/ 481781 h 3913239"/>
              <a:gd name="connsiteX103" fmla="*/ 1494503 w 7000568"/>
              <a:gd name="connsiteY103" fmla="*/ 501445 h 3913239"/>
              <a:gd name="connsiteX104" fmla="*/ 1455174 w 7000568"/>
              <a:gd name="connsiteY104" fmla="*/ 530942 h 3913239"/>
              <a:gd name="connsiteX105" fmla="*/ 1415845 w 7000568"/>
              <a:gd name="connsiteY105" fmla="*/ 540774 h 3913239"/>
              <a:gd name="connsiteX106" fmla="*/ 1386348 w 7000568"/>
              <a:gd name="connsiteY106" fmla="*/ 550607 h 3913239"/>
              <a:gd name="connsiteX107" fmla="*/ 1356851 w 7000568"/>
              <a:gd name="connsiteY107" fmla="*/ 570271 h 3913239"/>
              <a:gd name="connsiteX108" fmla="*/ 1278193 w 7000568"/>
              <a:gd name="connsiteY108" fmla="*/ 609600 h 3913239"/>
              <a:gd name="connsiteX109" fmla="*/ 1219200 w 7000568"/>
              <a:gd name="connsiteY109" fmla="*/ 639097 h 3913239"/>
              <a:gd name="connsiteX110" fmla="*/ 1160206 w 7000568"/>
              <a:gd name="connsiteY110" fmla="*/ 678426 h 3913239"/>
              <a:gd name="connsiteX111" fmla="*/ 1140542 w 7000568"/>
              <a:gd name="connsiteY111" fmla="*/ 707923 h 3913239"/>
              <a:gd name="connsiteX112" fmla="*/ 1130709 w 7000568"/>
              <a:gd name="connsiteY112" fmla="*/ 737420 h 3913239"/>
              <a:gd name="connsiteX113" fmla="*/ 1091380 w 7000568"/>
              <a:gd name="connsiteY113" fmla="*/ 796413 h 3913239"/>
              <a:gd name="connsiteX114" fmla="*/ 1052051 w 7000568"/>
              <a:gd name="connsiteY114" fmla="*/ 855407 h 3913239"/>
              <a:gd name="connsiteX115" fmla="*/ 973393 w 7000568"/>
              <a:gd name="connsiteY115" fmla="*/ 894736 h 3913239"/>
              <a:gd name="connsiteX116" fmla="*/ 914400 w 7000568"/>
              <a:gd name="connsiteY116" fmla="*/ 914400 h 3913239"/>
              <a:gd name="connsiteX117" fmla="*/ 835742 w 7000568"/>
              <a:gd name="connsiteY117" fmla="*/ 943897 h 3913239"/>
              <a:gd name="connsiteX118" fmla="*/ 766916 w 7000568"/>
              <a:gd name="connsiteY118" fmla="*/ 983226 h 3913239"/>
              <a:gd name="connsiteX119" fmla="*/ 698090 w 7000568"/>
              <a:gd name="connsiteY119" fmla="*/ 1002891 h 3913239"/>
              <a:gd name="connsiteX120" fmla="*/ 658761 w 7000568"/>
              <a:gd name="connsiteY120" fmla="*/ 1032387 h 3913239"/>
              <a:gd name="connsiteX121" fmla="*/ 629264 w 7000568"/>
              <a:gd name="connsiteY121" fmla="*/ 1052052 h 3913239"/>
              <a:gd name="connsiteX122" fmla="*/ 570271 w 7000568"/>
              <a:gd name="connsiteY122" fmla="*/ 1101213 h 3913239"/>
              <a:gd name="connsiteX123" fmla="*/ 481780 w 7000568"/>
              <a:gd name="connsiteY123" fmla="*/ 1140542 h 3913239"/>
              <a:gd name="connsiteX124" fmla="*/ 412955 w 7000568"/>
              <a:gd name="connsiteY124" fmla="*/ 1179871 h 3913239"/>
              <a:gd name="connsiteX125" fmla="*/ 373626 w 7000568"/>
              <a:gd name="connsiteY125" fmla="*/ 1209368 h 3913239"/>
              <a:gd name="connsiteX126" fmla="*/ 314632 w 7000568"/>
              <a:gd name="connsiteY126" fmla="*/ 1229033 h 3913239"/>
              <a:gd name="connsiteX127" fmla="*/ 245806 w 7000568"/>
              <a:gd name="connsiteY127" fmla="*/ 1258529 h 3913239"/>
              <a:gd name="connsiteX128" fmla="*/ 206477 w 7000568"/>
              <a:gd name="connsiteY128" fmla="*/ 1268362 h 3913239"/>
              <a:gd name="connsiteX129" fmla="*/ 167148 w 7000568"/>
              <a:gd name="connsiteY129" fmla="*/ 1288026 h 3913239"/>
              <a:gd name="connsiteX130" fmla="*/ 58993 w 7000568"/>
              <a:gd name="connsiteY130" fmla="*/ 1327355 h 3913239"/>
              <a:gd name="connsiteX131" fmla="*/ 0 w 7000568"/>
              <a:gd name="connsiteY131" fmla="*/ 1366684 h 3913239"/>
              <a:gd name="connsiteX132" fmla="*/ 1533832 w 7000568"/>
              <a:gd name="connsiteY132" fmla="*/ 3913239 h 3913239"/>
              <a:gd name="connsiteX133" fmla="*/ 1779638 w 7000568"/>
              <a:gd name="connsiteY133" fmla="*/ 3824749 h 3913239"/>
              <a:gd name="connsiteX134" fmla="*/ 1976284 w 7000568"/>
              <a:gd name="connsiteY134" fmla="*/ 3755923 h 3913239"/>
              <a:gd name="connsiteX135" fmla="*/ 2005780 w 7000568"/>
              <a:gd name="connsiteY135" fmla="*/ 3746091 h 3913239"/>
              <a:gd name="connsiteX136" fmla="*/ 2064774 w 7000568"/>
              <a:gd name="connsiteY136" fmla="*/ 3716594 h 3913239"/>
              <a:gd name="connsiteX137" fmla="*/ 2104103 w 7000568"/>
              <a:gd name="connsiteY137" fmla="*/ 3696929 h 3913239"/>
              <a:gd name="connsiteX138" fmla="*/ 2163097 w 7000568"/>
              <a:gd name="connsiteY138" fmla="*/ 3677265 h 3913239"/>
              <a:gd name="connsiteX139" fmla="*/ 2192593 w 7000568"/>
              <a:gd name="connsiteY139" fmla="*/ 3667433 h 3913239"/>
              <a:gd name="connsiteX140" fmla="*/ 2251587 w 7000568"/>
              <a:gd name="connsiteY140" fmla="*/ 3628103 h 3913239"/>
              <a:gd name="connsiteX141" fmla="*/ 2310580 w 7000568"/>
              <a:gd name="connsiteY141" fmla="*/ 3608439 h 3913239"/>
              <a:gd name="connsiteX142" fmla="*/ 2340077 w 7000568"/>
              <a:gd name="connsiteY142" fmla="*/ 3588774 h 3913239"/>
              <a:gd name="connsiteX143" fmla="*/ 2399071 w 7000568"/>
              <a:gd name="connsiteY143" fmla="*/ 3578942 h 3913239"/>
              <a:gd name="connsiteX144" fmla="*/ 2477729 w 7000568"/>
              <a:gd name="connsiteY144" fmla="*/ 3559278 h 3913239"/>
              <a:gd name="connsiteX145" fmla="*/ 2507226 w 7000568"/>
              <a:gd name="connsiteY145" fmla="*/ 3549445 h 3913239"/>
              <a:gd name="connsiteX146" fmla="*/ 2546555 w 7000568"/>
              <a:gd name="connsiteY146" fmla="*/ 3529781 h 3913239"/>
              <a:gd name="connsiteX147" fmla="*/ 2644877 w 7000568"/>
              <a:gd name="connsiteY147" fmla="*/ 3500284 h 3913239"/>
              <a:gd name="connsiteX148" fmla="*/ 2674374 w 7000568"/>
              <a:gd name="connsiteY148" fmla="*/ 3480620 h 3913239"/>
              <a:gd name="connsiteX149" fmla="*/ 2694038 w 7000568"/>
              <a:gd name="connsiteY149" fmla="*/ 3451123 h 3913239"/>
              <a:gd name="connsiteX150" fmla="*/ 2723535 w 7000568"/>
              <a:gd name="connsiteY150" fmla="*/ 3441291 h 3913239"/>
              <a:gd name="connsiteX151" fmla="*/ 2743200 w 7000568"/>
              <a:gd name="connsiteY151" fmla="*/ 3382297 h 3913239"/>
              <a:gd name="connsiteX152" fmla="*/ 2782529 w 7000568"/>
              <a:gd name="connsiteY152" fmla="*/ 3293807 h 3913239"/>
              <a:gd name="connsiteX153" fmla="*/ 2792361 w 7000568"/>
              <a:gd name="connsiteY153" fmla="*/ 3264310 h 3913239"/>
              <a:gd name="connsiteX154" fmla="*/ 2812026 w 7000568"/>
              <a:gd name="connsiteY154" fmla="*/ 3234813 h 3913239"/>
              <a:gd name="connsiteX155" fmla="*/ 2851355 w 7000568"/>
              <a:gd name="connsiteY155" fmla="*/ 3106994 h 3913239"/>
              <a:gd name="connsiteX156" fmla="*/ 2880851 w 7000568"/>
              <a:gd name="connsiteY156" fmla="*/ 3087329 h 3913239"/>
              <a:gd name="connsiteX157" fmla="*/ 2900516 w 7000568"/>
              <a:gd name="connsiteY157" fmla="*/ 3028336 h 3913239"/>
              <a:gd name="connsiteX158" fmla="*/ 2920180 w 7000568"/>
              <a:gd name="connsiteY158" fmla="*/ 2998839 h 3913239"/>
              <a:gd name="connsiteX159" fmla="*/ 2949677 w 7000568"/>
              <a:gd name="connsiteY159" fmla="*/ 2939845 h 3913239"/>
              <a:gd name="connsiteX160" fmla="*/ 2979174 w 7000568"/>
              <a:gd name="connsiteY160" fmla="*/ 2910349 h 3913239"/>
              <a:gd name="connsiteX161" fmla="*/ 3018503 w 7000568"/>
              <a:gd name="connsiteY161" fmla="*/ 2851355 h 3913239"/>
              <a:gd name="connsiteX162" fmla="*/ 3028335 w 7000568"/>
              <a:gd name="connsiteY162" fmla="*/ 2821858 h 3913239"/>
              <a:gd name="connsiteX163" fmla="*/ 3057832 w 7000568"/>
              <a:gd name="connsiteY163" fmla="*/ 2802194 h 3913239"/>
              <a:gd name="connsiteX164" fmla="*/ 3116826 w 7000568"/>
              <a:gd name="connsiteY164" fmla="*/ 2753033 h 3913239"/>
              <a:gd name="connsiteX165" fmla="*/ 3136490 w 7000568"/>
              <a:gd name="connsiteY165" fmla="*/ 2723536 h 3913239"/>
              <a:gd name="connsiteX166" fmla="*/ 3146322 w 7000568"/>
              <a:gd name="connsiteY166" fmla="*/ 2694039 h 3913239"/>
              <a:gd name="connsiteX167" fmla="*/ 3175819 w 7000568"/>
              <a:gd name="connsiteY167" fmla="*/ 2684207 h 3913239"/>
              <a:gd name="connsiteX168" fmla="*/ 3205316 w 7000568"/>
              <a:gd name="connsiteY168" fmla="*/ 2625213 h 3913239"/>
              <a:gd name="connsiteX169" fmla="*/ 3234813 w 7000568"/>
              <a:gd name="connsiteY169" fmla="*/ 2605549 h 3913239"/>
              <a:gd name="connsiteX170" fmla="*/ 3254477 w 7000568"/>
              <a:gd name="connsiteY170" fmla="*/ 2576052 h 3913239"/>
              <a:gd name="connsiteX171" fmla="*/ 3283974 w 7000568"/>
              <a:gd name="connsiteY171" fmla="*/ 2556387 h 3913239"/>
              <a:gd name="connsiteX172" fmla="*/ 3313471 w 7000568"/>
              <a:gd name="connsiteY172" fmla="*/ 2526891 h 3913239"/>
              <a:gd name="connsiteX173" fmla="*/ 3342968 w 7000568"/>
              <a:gd name="connsiteY173" fmla="*/ 2507226 h 3913239"/>
              <a:gd name="connsiteX174" fmla="*/ 3401961 w 7000568"/>
              <a:gd name="connsiteY174" fmla="*/ 2467897 h 3913239"/>
              <a:gd name="connsiteX175" fmla="*/ 3431458 w 7000568"/>
              <a:gd name="connsiteY175" fmla="*/ 2438400 h 3913239"/>
              <a:gd name="connsiteX176" fmla="*/ 3470787 w 7000568"/>
              <a:gd name="connsiteY176" fmla="*/ 2428568 h 3913239"/>
              <a:gd name="connsiteX177" fmla="*/ 3647768 w 7000568"/>
              <a:gd name="connsiteY177" fmla="*/ 2399071 h 3913239"/>
              <a:gd name="connsiteX178" fmla="*/ 3677264 w 7000568"/>
              <a:gd name="connsiteY178" fmla="*/ 2389239 h 3913239"/>
              <a:gd name="connsiteX179" fmla="*/ 3755922 w 7000568"/>
              <a:gd name="connsiteY179" fmla="*/ 2340078 h 39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7000568" h="3913239">
                <a:moveTo>
                  <a:pt x="3755922" y="2340078"/>
                </a:moveTo>
                <a:lnTo>
                  <a:pt x="3755922" y="2340078"/>
                </a:lnTo>
                <a:cubicBezTo>
                  <a:pt x="3831303" y="2343355"/>
                  <a:pt x="3907013" y="2342146"/>
                  <a:pt x="3982064" y="2349910"/>
                </a:cubicBezTo>
                <a:cubicBezTo>
                  <a:pt x="4002682" y="2352043"/>
                  <a:pt x="4041058" y="2369574"/>
                  <a:pt x="4041058" y="2369574"/>
                </a:cubicBezTo>
                <a:cubicBezTo>
                  <a:pt x="4108675" y="2414652"/>
                  <a:pt x="4077630" y="2401429"/>
                  <a:pt x="4129548" y="2418736"/>
                </a:cubicBezTo>
                <a:cubicBezTo>
                  <a:pt x="4160711" y="2465479"/>
                  <a:pt x="4145476" y="2437023"/>
                  <a:pt x="4168877" y="2507226"/>
                </a:cubicBezTo>
                <a:cubicBezTo>
                  <a:pt x="4168879" y="2507231"/>
                  <a:pt x="4188539" y="2566216"/>
                  <a:pt x="4188542" y="2566220"/>
                </a:cubicBezTo>
                <a:cubicBezTo>
                  <a:pt x="4201652" y="2585884"/>
                  <a:pt x="4211159" y="2608501"/>
                  <a:pt x="4227871" y="2625213"/>
                </a:cubicBezTo>
                <a:cubicBezTo>
                  <a:pt x="4246396" y="2643738"/>
                  <a:pt x="4266080" y="2659565"/>
                  <a:pt x="4277032" y="2684207"/>
                </a:cubicBezTo>
                <a:cubicBezTo>
                  <a:pt x="4285450" y="2703149"/>
                  <a:pt x="4285199" y="2725953"/>
                  <a:pt x="4296697" y="2743200"/>
                </a:cubicBezTo>
                <a:cubicBezTo>
                  <a:pt x="4303252" y="2753032"/>
                  <a:pt x="4311562" y="2761899"/>
                  <a:pt x="4316361" y="2772697"/>
                </a:cubicBezTo>
                <a:cubicBezTo>
                  <a:pt x="4324780" y="2791639"/>
                  <a:pt x="4321369" y="2817034"/>
                  <a:pt x="4336026" y="2831691"/>
                </a:cubicBezTo>
                <a:cubicBezTo>
                  <a:pt x="4345858" y="2841523"/>
                  <a:pt x="4356621" y="2850505"/>
                  <a:pt x="4365522" y="2861187"/>
                </a:cubicBezTo>
                <a:cubicBezTo>
                  <a:pt x="4373087" y="2870265"/>
                  <a:pt x="4376831" y="2882328"/>
                  <a:pt x="4385187" y="2890684"/>
                </a:cubicBezTo>
                <a:cubicBezTo>
                  <a:pt x="4393543" y="2899040"/>
                  <a:pt x="4405606" y="2902784"/>
                  <a:pt x="4414684" y="2910349"/>
                </a:cubicBezTo>
                <a:cubicBezTo>
                  <a:pt x="4490389" y="2973437"/>
                  <a:pt x="4400440" y="2910685"/>
                  <a:pt x="4473677" y="2959510"/>
                </a:cubicBezTo>
                <a:cubicBezTo>
                  <a:pt x="4483478" y="2988915"/>
                  <a:pt x="4485532" y="3005441"/>
                  <a:pt x="4513006" y="3028336"/>
                </a:cubicBezTo>
                <a:cubicBezTo>
                  <a:pt x="4520968" y="3034971"/>
                  <a:pt x="4532671" y="3034891"/>
                  <a:pt x="4542503" y="3038168"/>
                </a:cubicBezTo>
                <a:cubicBezTo>
                  <a:pt x="4594365" y="3072743"/>
                  <a:pt x="4559426" y="3058733"/>
                  <a:pt x="4650658" y="3048000"/>
                </a:cubicBezTo>
                <a:cubicBezTo>
                  <a:pt x="4680133" y="3044532"/>
                  <a:pt x="4709768" y="3042365"/>
                  <a:pt x="4739148" y="3038168"/>
                </a:cubicBezTo>
                <a:cubicBezTo>
                  <a:pt x="4768281" y="3034006"/>
                  <a:pt x="4799006" y="3025661"/>
                  <a:pt x="4827638" y="3018503"/>
                </a:cubicBezTo>
                <a:cubicBezTo>
                  <a:pt x="4912181" y="2962143"/>
                  <a:pt x="4805209" y="3029719"/>
                  <a:pt x="4886632" y="2989007"/>
                </a:cubicBezTo>
                <a:cubicBezTo>
                  <a:pt x="4917065" y="2973791"/>
                  <a:pt x="4924286" y="2957658"/>
                  <a:pt x="4955458" y="2939845"/>
                </a:cubicBezTo>
                <a:cubicBezTo>
                  <a:pt x="4964457" y="2934703"/>
                  <a:pt x="4975123" y="2933290"/>
                  <a:pt x="4984955" y="2930013"/>
                </a:cubicBezTo>
                <a:cubicBezTo>
                  <a:pt x="4994787" y="2923458"/>
                  <a:pt x="5003653" y="2915148"/>
                  <a:pt x="5014451" y="2910349"/>
                </a:cubicBezTo>
                <a:cubicBezTo>
                  <a:pt x="5033393" y="2901930"/>
                  <a:pt x="5053780" y="2897239"/>
                  <a:pt x="5073445" y="2890684"/>
                </a:cubicBezTo>
                <a:cubicBezTo>
                  <a:pt x="5115756" y="2876580"/>
                  <a:pt x="5092895" y="2883364"/>
                  <a:pt x="5142271" y="2871020"/>
                </a:cubicBezTo>
                <a:cubicBezTo>
                  <a:pt x="5234039" y="2874297"/>
                  <a:pt x="5325938" y="2874940"/>
                  <a:pt x="5417574" y="2880852"/>
                </a:cubicBezTo>
                <a:cubicBezTo>
                  <a:pt x="5427917" y="2881519"/>
                  <a:pt x="5438011" y="2885651"/>
                  <a:pt x="5447071" y="2890684"/>
                </a:cubicBezTo>
                <a:cubicBezTo>
                  <a:pt x="5467731" y="2902161"/>
                  <a:pt x="5506064" y="2930013"/>
                  <a:pt x="5506064" y="2930013"/>
                </a:cubicBezTo>
                <a:cubicBezTo>
                  <a:pt x="5558507" y="3008676"/>
                  <a:pt x="5489674" y="2913622"/>
                  <a:pt x="5555226" y="2979174"/>
                </a:cubicBezTo>
                <a:cubicBezTo>
                  <a:pt x="5563582" y="2987530"/>
                  <a:pt x="5564630" y="3002808"/>
                  <a:pt x="5574890" y="3008671"/>
                </a:cubicBezTo>
                <a:cubicBezTo>
                  <a:pt x="5589400" y="3016962"/>
                  <a:pt x="5607664" y="3015226"/>
                  <a:pt x="5624051" y="3018503"/>
                </a:cubicBezTo>
                <a:cubicBezTo>
                  <a:pt x="5691668" y="3063582"/>
                  <a:pt x="5660624" y="3050359"/>
                  <a:pt x="5712542" y="3067665"/>
                </a:cubicBezTo>
                <a:cubicBezTo>
                  <a:pt x="5722374" y="3074220"/>
                  <a:pt x="5730828" y="3083592"/>
                  <a:pt x="5742038" y="3087329"/>
                </a:cubicBezTo>
                <a:cubicBezTo>
                  <a:pt x="5770042" y="3096664"/>
                  <a:pt x="5803545" y="3092003"/>
                  <a:pt x="5830529" y="3106994"/>
                </a:cubicBezTo>
                <a:cubicBezTo>
                  <a:pt x="5851189" y="3118471"/>
                  <a:pt x="5869858" y="3133213"/>
                  <a:pt x="5889522" y="3146323"/>
                </a:cubicBezTo>
                <a:cubicBezTo>
                  <a:pt x="5899354" y="3152878"/>
                  <a:pt x="5910663" y="3157631"/>
                  <a:pt x="5919019" y="3165987"/>
                </a:cubicBezTo>
                <a:cubicBezTo>
                  <a:pt x="5928851" y="3175819"/>
                  <a:pt x="5937834" y="3186582"/>
                  <a:pt x="5948516" y="3195484"/>
                </a:cubicBezTo>
                <a:cubicBezTo>
                  <a:pt x="5990783" y="3230706"/>
                  <a:pt x="5963166" y="3202810"/>
                  <a:pt x="6007509" y="3224981"/>
                </a:cubicBezTo>
                <a:cubicBezTo>
                  <a:pt x="6028316" y="3235384"/>
                  <a:pt x="6058512" y="3263002"/>
                  <a:pt x="6076335" y="3274142"/>
                </a:cubicBezTo>
                <a:cubicBezTo>
                  <a:pt x="6123768" y="3303788"/>
                  <a:pt x="6102584" y="3285392"/>
                  <a:pt x="6145161" y="3303639"/>
                </a:cubicBezTo>
                <a:cubicBezTo>
                  <a:pt x="6230223" y="3340093"/>
                  <a:pt x="6144802" y="3310073"/>
                  <a:pt x="6213987" y="3333136"/>
                </a:cubicBezTo>
                <a:cubicBezTo>
                  <a:pt x="6289368" y="3329858"/>
                  <a:pt x="6364899" y="3329090"/>
                  <a:pt x="6440129" y="3323303"/>
                </a:cubicBezTo>
                <a:cubicBezTo>
                  <a:pt x="6450463" y="3322508"/>
                  <a:pt x="6460356" y="3318106"/>
                  <a:pt x="6469626" y="3313471"/>
                </a:cubicBezTo>
                <a:cubicBezTo>
                  <a:pt x="6480195" y="3308187"/>
                  <a:pt x="6489290" y="3300362"/>
                  <a:pt x="6499122" y="3293807"/>
                </a:cubicBezTo>
                <a:cubicBezTo>
                  <a:pt x="6523837" y="3219667"/>
                  <a:pt x="6487625" y="3308178"/>
                  <a:pt x="6538451" y="3244645"/>
                </a:cubicBezTo>
                <a:cubicBezTo>
                  <a:pt x="6544925" y="3236552"/>
                  <a:pt x="6541921" y="3223330"/>
                  <a:pt x="6548284" y="3215149"/>
                </a:cubicBezTo>
                <a:cubicBezTo>
                  <a:pt x="6584552" y="3168519"/>
                  <a:pt x="6597344" y="3162777"/>
                  <a:pt x="6636774" y="3136491"/>
                </a:cubicBezTo>
                <a:cubicBezTo>
                  <a:pt x="6646946" y="3105974"/>
                  <a:pt x="6648045" y="3098042"/>
                  <a:pt x="6666271" y="3067665"/>
                </a:cubicBezTo>
                <a:cubicBezTo>
                  <a:pt x="6678431" y="3047399"/>
                  <a:pt x="6705600" y="3008671"/>
                  <a:pt x="6705600" y="3008671"/>
                </a:cubicBezTo>
                <a:cubicBezTo>
                  <a:pt x="6741458" y="2901095"/>
                  <a:pt x="6684270" y="3064039"/>
                  <a:pt x="6735097" y="2949678"/>
                </a:cubicBezTo>
                <a:cubicBezTo>
                  <a:pt x="6743516" y="2930736"/>
                  <a:pt x="6748206" y="2910349"/>
                  <a:pt x="6754761" y="2890684"/>
                </a:cubicBezTo>
                <a:cubicBezTo>
                  <a:pt x="6758038" y="2880852"/>
                  <a:pt x="6758844" y="2869810"/>
                  <a:pt x="6764593" y="2861187"/>
                </a:cubicBezTo>
                <a:lnTo>
                  <a:pt x="6823587" y="2772697"/>
                </a:lnTo>
                <a:cubicBezTo>
                  <a:pt x="6830142" y="2762865"/>
                  <a:pt x="6839514" y="2754410"/>
                  <a:pt x="6843251" y="2743200"/>
                </a:cubicBezTo>
                <a:cubicBezTo>
                  <a:pt x="6856821" y="2702493"/>
                  <a:pt x="6847335" y="2722327"/>
                  <a:pt x="6872748" y="2684207"/>
                </a:cubicBezTo>
                <a:cubicBezTo>
                  <a:pt x="6908604" y="2576637"/>
                  <a:pt x="6851420" y="2739569"/>
                  <a:pt x="6902245" y="2625213"/>
                </a:cubicBezTo>
                <a:cubicBezTo>
                  <a:pt x="6910663" y="2606272"/>
                  <a:pt x="6915354" y="2585884"/>
                  <a:pt x="6921909" y="2566220"/>
                </a:cubicBezTo>
                <a:cubicBezTo>
                  <a:pt x="6925187" y="2556388"/>
                  <a:pt x="6925993" y="2545347"/>
                  <a:pt x="6931742" y="2536723"/>
                </a:cubicBezTo>
                <a:cubicBezTo>
                  <a:pt x="6938297" y="2526891"/>
                  <a:pt x="6946607" y="2518024"/>
                  <a:pt x="6951406" y="2507226"/>
                </a:cubicBezTo>
                <a:cubicBezTo>
                  <a:pt x="6959824" y="2488284"/>
                  <a:pt x="6959573" y="2465480"/>
                  <a:pt x="6971071" y="2448233"/>
                </a:cubicBezTo>
                <a:cubicBezTo>
                  <a:pt x="6996484" y="2410112"/>
                  <a:pt x="6986998" y="2429946"/>
                  <a:pt x="7000568" y="2389239"/>
                </a:cubicBezTo>
                <a:cubicBezTo>
                  <a:pt x="6997290" y="2336800"/>
                  <a:pt x="6997252" y="2284058"/>
                  <a:pt x="6990735" y="2231923"/>
                </a:cubicBezTo>
                <a:cubicBezTo>
                  <a:pt x="6986298" y="2196429"/>
                  <a:pt x="6972815" y="2158495"/>
                  <a:pt x="6961238" y="2123768"/>
                </a:cubicBezTo>
                <a:cubicBezTo>
                  <a:pt x="6953617" y="2032316"/>
                  <a:pt x="6959836" y="2030371"/>
                  <a:pt x="6941574" y="1966452"/>
                </a:cubicBezTo>
                <a:cubicBezTo>
                  <a:pt x="6938727" y="1956487"/>
                  <a:pt x="6938216" y="1945048"/>
                  <a:pt x="6931742" y="1936955"/>
                </a:cubicBezTo>
                <a:cubicBezTo>
                  <a:pt x="6924360" y="1927728"/>
                  <a:pt x="6912077" y="1923846"/>
                  <a:pt x="6902245" y="1917291"/>
                </a:cubicBezTo>
                <a:cubicBezTo>
                  <a:pt x="6898968" y="1907459"/>
                  <a:pt x="6899742" y="1895123"/>
                  <a:pt x="6892413" y="1887794"/>
                </a:cubicBezTo>
                <a:cubicBezTo>
                  <a:pt x="6831666" y="1827047"/>
                  <a:pt x="6884732" y="1921596"/>
                  <a:pt x="6853084" y="1858297"/>
                </a:cubicBezTo>
                <a:lnTo>
                  <a:pt x="5437238" y="1052052"/>
                </a:lnTo>
                <a:lnTo>
                  <a:pt x="4463845" y="511278"/>
                </a:lnTo>
                <a:lnTo>
                  <a:pt x="3559277" y="127820"/>
                </a:lnTo>
                <a:lnTo>
                  <a:pt x="3451122" y="58994"/>
                </a:lnTo>
                <a:cubicBezTo>
                  <a:pt x="3441182" y="52604"/>
                  <a:pt x="3433090" y="42195"/>
                  <a:pt x="3421626" y="39329"/>
                </a:cubicBezTo>
                <a:cubicBezTo>
                  <a:pt x="3408516" y="36052"/>
                  <a:pt x="3395290" y="33209"/>
                  <a:pt x="3382297" y="29497"/>
                </a:cubicBezTo>
                <a:cubicBezTo>
                  <a:pt x="3372332" y="26650"/>
                  <a:pt x="3362917" y="21913"/>
                  <a:pt x="3352800" y="19665"/>
                </a:cubicBezTo>
                <a:cubicBezTo>
                  <a:pt x="3333339" y="15340"/>
                  <a:pt x="3313667" y="11560"/>
                  <a:pt x="3293806" y="9833"/>
                </a:cubicBezTo>
                <a:cubicBezTo>
                  <a:pt x="3238204" y="4998"/>
                  <a:pt x="3182374" y="3278"/>
                  <a:pt x="3126658" y="0"/>
                </a:cubicBezTo>
                <a:cubicBezTo>
                  <a:pt x="3048000" y="3278"/>
                  <a:pt x="2969236" y="4596"/>
                  <a:pt x="2890684" y="9833"/>
                </a:cubicBezTo>
                <a:cubicBezTo>
                  <a:pt x="2870792" y="11159"/>
                  <a:pt x="2850603" y="13361"/>
                  <a:pt x="2831690" y="19665"/>
                </a:cubicBezTo>
                <a:cubicBezTo>
                  <a:pt x="2820479" y="23402"/>
                  <a:pt x="2812762" y="34044"/>
                  <a:pt x="2802193" y="39329"/>
                </a:cubicBezTo>
                <a:cubicBezTo>
                  <a:pt x="2779712" y="50570"/>
                  <a:pt x="2745983" y="53382"/>
                  <a:pt x="2723535" y="58994"/>
                </a:cubicBezTo>
                <a:cubicBezTo>
                  <a:pt x="2686639" y="68218"/>
                  <a:pt x="2694106" y="71606"/>
                  <a:pt x="2654709" y="88491"/>
                </a:cubicBezTo>
                <a:cubicBezTo>
                  <a:pt x="2645183" y="92574"/>
                  <a:pt x="2635045" y="95046"/>
                  <a:pt x="2625213" y="98323"/>
                </a:cubicBezTo>
                <a:cubicBezTo>
                  <a:pt x="2530119" y="169644"/>
                  <a:pt x="2631455" y="100119"/>
                  <a:pt x="2556387" y="137652"/>
                </a:cubicBezTo>
                <a:cubicBezTo>
                  <a:pt x="2545818" y="142937"/>
                  <a:pt x="2537459" y="152031"/>
                  <a:pt x="2526890" y="157316"/>
                </a:cubicBezTo>
                <a:cubicBezTo>
                  <a:pt x="2517620" y="161951"/>
                  <a:pt x="2507358" y="164302"/>
                  <a:pt x="2497393" y="167149"/>
                </a:cubicBezTo>
                <a:cubicBezTo>
                  <a:pt x="2472444" y="174278"/>
                  <a:pt x="2452144" y="176709"/>
                  <a:pt x="2428568" y="186813"/>
                </a:cubicBezTo>
                <a:cubicBezTo>
                  <a:pt x="2415096" y="192587"/>
                  <a:pt x="2402710" y="200704"/>
                  <a:pt x="2389238" y="206478"/>
                </a:cubicBezTo>
                <a:cubicBezTo>
                  <a:pt x="2379712" y="210561"/>
                  <a:pt x="2369012" y="211675"/>
                  <a:pt x="2359742" y="216310"/>
                </a:cubicBezTo>
                <a:cubicBezTo>
                  <a:pt x="2349173" y="221595"/>
                  <a:pt x="2340505" y="230111"/>
                  <a:pt x="2330245" y="235974"/>
                </a:cubicBezTo>
                <a:cubicBezTo>
                  <a:pt x="2317519" y="243246"/>
                  <a:pt x="2303642" y="248367"/>
                  <a:pt x="2290916" y="255639"/>
                </a:cubicBezTo>
                <a:cubicBezTo>
                  <a:pt x="2280656" y="261502"/>
                  <a:pt x="2271793" y="269644"/>
                  <a:pt x="2261419" y="275303"/>
                </a:cubicBezTo>
                <a:cubicBezTo>
                  <a:pt x="2157531" y="331969"/>
                  <a:pt x="2217259" y="302318"/>
                  <a:pt x="2143432" y="324465"/>
                </a:cubicBezTo>
                <a:cubicBezTo>
                  <a:pt x="2123578" y="330421"/>
                  <a:pt x="2084438" y="344129"/>
                  <a:pt x="2084438" y="344129"/>
                </a:cubicBezTo>
                <a:cubicBezTo>
                  <a:pt x="2074606" y="350684"/>
                  <a:pt x="2065511" y="358509"/>
                  <a:pt x="2054942" y="363794"/>
                </a:cubicBezTo>
                <a:cubicBezTo>
                  <a:pt x="2030739" y="375896"/>
                  <a:pt x="1989105" y="379682"/>
                  <a:pt x="1966451" y="383458"/>
                </a:cubicBezTo>
                <a:cubicBezTo>
                  <a:pt x="1933992" y="394279"/>
                  <a:pt x="1887878" y="410490"/>
                  <a:pt x="1858297" y="412955"/>
                </a:cubicBezTo>
                <a:lnTo>
                  <a:pt x="1740309" y="422787"/>
                </a:lnTo>
                <a:cubicBezTo>
                  <a:pt x="1645836" y="441683"/>
                  <a:pt x="1733231" y="419719"/>
                  <a:pt x="1651819" y="452284"/>
                </a:cubicBezTo>
                <a:cubicBezTo>
                  <a:pt x="1632573" y="459982"/>
                  <a:pt x="1612490" y="465394"/>
                  <a:pt x="1592826" y="471949"/>
                </a:cubicBezTo>
                <a:cubicBezTo>
                  <a:pt x="1582994" y="475226"/>
                  <a:pt x="1573384" y="479267"/>
                  <a:pt x="1563329" y="481781"/>
                </a:cubicBezTo>
                <a:cubicBezTo>
                  <a:pt x="1513945" y="494127"/>
                  <a:pt x="1536820" y="487340"/>
                  <a:pt x="1494503" y="501445"/>
                </a:cubicBezTo>
                <a:cubicBezTo>
                  <a:pt x="1481393" y="511277"/>
                  <a:pt x="1469831" y="523613"/>
                  <a:pt x="1455174" y="530942"/>
                </a:cubicBezTo>
                <a:cubicBezTo>
                  <a:pt x="1443088" y="536985"/>
                  <a:pt x="1428838" y="537062"/>
                  <a:pt x="1415845" y="540774"/>
                </a:cubicBezTo>
                <a:cubicBezTo>
                  <a:pt x="1405880" y="543621"/>
                  <a:pt x="1395618" y="545972"/>
                  <a:pt x="1386348" y="550607"/>
                </a:cubicBezTo>
                <a:cubicBezTo>
                  <a:pt x="1375779" y="555892"/>
                  <a:pt x="1367225" y="564613"/>
                  <a:pt x="1356851" y="570271"/>
                </a:cubicBezTo>
                <a:cubicBezTo>
                  <a:pt x="1331116" y="584308"/>
                  <a:pt x="1302583" y="593339"/>
                  <a:pt x="1278193" y="609600"/>
                </a:cubicBezTo>
                <a:cubicBezTo>
                  <a:pt x="1240074" y="635014"/>
                  <a:pt x="1259907" y="625528"/>
                  <a:pt x="1219200" y="639097"/>
                </a:cubicBezTo>
                <a:cubicBezTo>
                  <a:pt x="1199535" y="652207"/>
                  <a:pt x="1173315" y="658761"/>
                  <a:pt x="1160206" y="678426"/>
                </a:cubicBezTo>
                <a:cubicBezTo>
                  <a:pt x="1153651" y="688258"/>
                  <a:pt x="1145827" y="697354"/>
                  <a:pt x="1140542" y="707923"/>
                </a:cubicBezTo>
                <a:cubicBezTo>
                  <a:pt x="1135907" y="717193"/>
                  <a:pt x="1135742" y="728360"/>
                  <a:pt x="1130709" y="737420"/>
                </a:cubicBezTo>
                <a:cubicBezTo>
                  <a:pt x="1119231" y="758079"/>
                  <a:pt x="1104490" y="776749"/>
                  <a:pt x="1091380" y="796413"/>
                </a:cubicBezTo>
                <a:cubicBezTo>
                  <a:pt x="1091379" y="796415"/>
                  <a:pt x="1052053" y="855406"/>
                  <a:pt x="1052051" y="855407"/>
                </a:cubicBezTo>
                <a:cubicBezTo>
                  <a:pt x="1025832" y="868517"/>
                  <a:pt x="1001203" y="885466"/>
                  <a:pt x="973393" y="894736"/>
                </a:cubicBezTo>
                <a:cubicBezTo>
                  <a:pt x="953729" y="901291"/>
                  <a:pt x="933645" y="906702"/>
                  <a:pt x="914400" y="914400"/>
                </a:cubicBezTo>
                <a:cubicBezTo>
                  <a:pt x="855615" y="937914"/>
                  <a:pt x="881982" y="928484"/>
                  <a:pt x="835742" y="943897"/>
                </a:cubicBezTo>
                <a:cubicBezTo>
                  <a:pt x="806118" y="963647"/>
                  <a:pt x="801847" y="968256"/>
                  <a:pt x="766916" y="983226"/>
                </a:cubicBezTo>
                <a:cubicBezTo>
                  <a:pt x="747172" y="991688"/>
                  <a:pt x="718043" y="997902"/>
                  <a:pt x="698090" y="1002891"/>
                </a:cubicBezTo>
                <a:cubicBezTo>
                  <a:pt x="684980" y="1012723"/>
                  <a:pt x="672096" y="1022862"/>
                  <a:pt x="658761" y="1032387"/>
                </a:cubicBezTo>
                <a:cubicBezTo>
                  <a:pt x="649145" y="1039255"/>
                  <a:pt x="638342" y="1044487"/>
                  <a:pt x="629264" y="1052052"/>
                </a:cubicBezTo>
                <a:cubicBezTo>
                  <a:pt x="596643" y="1079236"/>
                  <a:pt x="606892" y="1082903"/>
                  <a:pt x="570271" y="1101213"/>
                </a:cubicBezTo>
                <a:cubicBezTo>
                  <a:pt x="523663" y="1124517"/>
                  <a:pt x="523473" y="1114484"/>
                  <a:pt x="481780" y="1140542"/>
                </a:cubicBezTo>
                <a:cubicBezTo>
                  <a:pt x="413750" y="1183061"/>
                  <a:pt x="470905" y="1160554"/>
                  <a:pt x="412955" y="1179871"/>
                </a:cubicBezTo>
                <a:cubicBezTo>
                  <a:pt x="399845" y="1189703"/>
                  <a:pt x="388283" y="1202039"/>
                  <a:pt x="373626" y="1209368"/>
                </a:cubicBezTo>
                <a:cubicBezTo>
                  <a:pt x="355086" y="1218638"/>
                  <a:pt x="333172" y="1219763"/>
                  <a:pt x="314632" y="1229033"/>
                </a:cubicBezTo>
                <a:cubicBezTo>
                  <a:pt x="279669" y="1246514"/>
                  <a:pt x="279566" y="1248883"/>
                  <a:pt x="245806" y="1258529"/>
                </a:cubicBezTo>
                <a:cubicBezTo>
                  <a:pt x="232813" y="1262241"/>
                  <a:pt x="219130" y="1263617"/>
                  <a:pt x="206477" y="1268362"/>
                </a:cubicBezTo>
                <a:cubicBezTo>
                  <a:pt x="192753" y="1273508"/>
                  <a:pt x="180491" y="1281961"/>
                  <a:pt x="167148" y="1288026"/>
                </a:cubicBezTo>
                <a:cubicBezTo>
                  <a:pt x="96216" y="1320267"/>
                  <a:pt x="116953" y="1312865"/>
                  <a:pt x="58993" y="1327355"/>
                </a:cubicBezTo>
                <a:lnTo>
                  <a:pt x="0" y="1366684"/>
                </a:lnTo>
                <a:lnTo>
                  <a:pt x="1533832" y="3913239"/>
                </a:lnTo>
                <a:lnTo>
                  <a:pt x="1779638" y="3824749"/>
                </a:lnTo>
                <a:cubicBezTo>
                  <a:pt x="1897114" y="3780696"/>
                  <a:pt x="1831731" y="3804107"/>
                  <a:pt x="1976284" y="3755923"/>
                </a:cubicBezTo>
                <a:lnTo>
                  <a:pt x="2005780" y="3746091"/>
                </a:lnTo>
                <a:cubicBezTo>
                  <a:pt x="2062468" y="3708298"/>
                  <a:pt x="2007782" y="3741019"/>
                  <a:pt x="2064774" y="3716594"/>
                </a:cubicBezTo>
                <a:cubicBezTo>
                  <a:pt x="2078246" y="3710820"/>
                  <a:pt x="2090494" y="3702372"/>
                  <a:pt x="2104103" y="3696929"/>
                </a:cubicBezTo>
                <a:cubicBezTo>
                  <a:pt x="2123349" y="3689231"/>
                  <a:pt x="2143432" y="3683820"/>
                  <a:pt x="2163097" y="3677265"/>
                </a:cubicBezTo>
                <a:lnTo>
                  <a:pt x="2192593" y="3667433"/>
                </a:lnTo>
                <a:cubicBezTo>
                  <a:pt x="2212258" y="3654323"/>
                  <a:pt x="2229166" y="3635577"/>
                  <a:pt x="2251587" y="3628103"/>
                </a:cubicBezTo>
                <a:lnTo>
                  <a:pt x="2310580" y="3608439"/>
                </a:lnTo>
                <a:cubicBezTo>
                  <a:pt x="2320412" y="3601884"/>
                  <a:pt x="2328866" y="3592511"/>
                  <a:pt x="2340077" y="3588774"/>
                </a:cubicBezTo>
                <a:cubicBezTo>
                  <a:pt x="2358990" y="3582470"/>
                  <a:pt x="2379578" y="3583119"/>
                  <a:pt x="2399071" y="3578942"/>
                </a:cubicBezTo>
                <a:cubicBezTo>
                  <a:pt x="2425497" y="3573279"/>
                  <a:pt x="2452090" y="3567825"/>
                  <a:pt x="2477729" y="3559278"/>
                </a:cubicBezTo>
                <a:cubicBezTo>
                  <a:pt x="2487561" y="3556000"/>
                  <a:pt x="2497700" y="3553528"/>
                  <a:pt x="2507226" y="3549445"/>
                </a:cubicBezTo>
                <a:cubicBezTo>
                  <a:pt x="2520698" y="3543671"/>
                  <a:pt x="2532831" y="3534927"/>
                  <a:pt x="2546555" y="3529781"/>
                </a:cubicBezTo>
                <a:cubicBezTo>
                  <a:pt x="2577966" y="3518002"/>
                  <a:pt x="2616056" y="3519497"/>
                  <a:pt x="2644877" y="3500284"/>
                </a:cubicBezTo>
                <a:lnTo>
                  <a:pt x="2674374" y="3480620"/>
                </a:lnTo>
                <a:cubicBezTo>
                  <a:pt x="2680929" y="3470788"/>
                  <a:pt x="2684811" y="3458505"/>
                  <a:pt x="2694038" y="3451123"/>
                </a:cubicBezTo>
                <a:cubicBezTo>
                  <a:pt x="2702131" y="3444649"/>
                  <a:pt x="2717511" y="3449725"/>
                  <a:pt x="2723535" y="3441291"/>
                </a:cubicBezTo>
                <a:cubicBezTo>
                  <a:pt x="2735583" y="3424424"/>
                  <a:pt x="2731702" y="3399544"/>
                  <a:pt x="2743200" y="3382297"/>
                </a:cubicBezTo>
                <a:cubicBezTo>
                  <a:pt x="2774361" y="3335554"/>
                  <a:pt x="2759128" y="3364009"/>
                  <a:pt x="2782529" y="3293807"/>
                </a:cubicBezTo>
                <a:cubicBezTo>
                  <a:pt x="2785806" y="3283975"/>
                  <a:pt x="2786612" y="3272933"/>
                  <a:pt x="2792361" y="3264310"/>
                </a:cubicBezTo>
                <a:lnTo>
                  <a:pt x="2812026" y="3234813"/>
                </a:lnTo>
                <a:cubicBezTo>
                  <a:pt x="2817966" y="3193229"/>
                  <a:pt x="2818548" y="3139802"/>
                  <a:pt x="2851355" y="3106994"/>
                </a:cubicBezTo>
                <a:cubicBezTo>
                  <a:pt x="2859711" y="3098638"/>
                  <a:pt x="2871019" y="3093884"/>
                  <a:pt x="2880851" y="3087329"/>
                </a:cubicBezTo>
                <a:cubicBezTo>
                  <a:pt x="2887406" y="3067665"/>
                  <a:pt x="2889018" y="3045583"/>
                  <a:pt x="2900516" y="3028336"/>
                </a:cubicBezTo>
                <a:cubicBezTo>
                  <a:pt x="2907071" y="3018504"/>
                  <a:pt x="2914895" y="3009408"/>
                  <a:pt x="2920180" y="2998839"/>
                </a:cubicBezTo>
                <a:cubicBezTo>
                  <a:pt x="2942349" y="2954501"/>
                  <a:pt x="2914460" y="2982106"/>
                  <a:pt x="2949677" y="2939845"/>
                </a:cubicBezTo>
                <a:cubicBezTo>
                  <a:pt x="2958579" y="2929163"/>
                  <a:pt x="2970637" y="2921325"/>
                  <a:pt x="2979174" y="2910349"/>
                </a:cubicBezTo>
                <a:cubicBezTo>
                  <a:pt x="2993684" y="2891694"/>
                  <a:pt x="3018503" y="2851355"/>
                  <a:pt x="3018503" y="2851355"/>
                </a:cubicBezTo>
                <a:cubicBezTo>
                  <a:pt x="3021780" y="2841523"/>
                  <a:pt x="3021861" y="2829951"/>
                  <a:pt x="3028335" y="2821858"/>
                </a:cubicBezTo>
                <a:cubicBezTo>
                  <a:pt x="3035717" y="2812631"/>
                  <a:pt x="3048754" y="2809759"/>
                  <a:pt x="3057832" y="2802194"/>
                </a:cubicBezTo>
                <a:cubicBezTo>
                  <a:pt x="3133538" y="2739107"/>
                  <a:pt x="3043591" y="2801855"/>
                  <a:pt x="3116826" y="2753033"/>
                </a:cubicBezTo>
                <a:cubicBezTo>
                  <a:pt x="3123381" y="2743201"/>
                  <a:pt x="3131205" y="2734105"/>
                  <a:pt x="3136490" y="2723536"/>
                </a:cubicBezTo>
                <a:cubicBezTo>
                  <a:pt x="3141125" y="2714266"/>
                  <a:pt x="3138993" y="2701368"/>
                  <a:pt x="3146322" y="2694039"/>
                </a:cubicBezTo>
                <a:cubicBezTo>
                  <a:pt x="3153651" y="2686710"/>
                  <a:pt x="3165987" y="2687484"/>
                  <a:pt x="3175819" y="2684207"/>
                </a:cubicBezTo>
                <a:cubicBezTo>
                  <a:pt x="3183816" y="2660216"/>
                  <a:pt x="3186255" y="2644274"/>
                  <a:pt x="3205316" y="2625213"/>
                </a:cubicBezTo>
                <a:cubicBezTo>
                  <a:pt x="3213672" y="2616857"/>
                  <a:pt x="3224981" y="2612104"/>
                  <a:pt x="3234813" y="2605549"/>
                </a:cubicBezTo>
                <a:cubicBezTo>
                  <a:pt x="3241368" y="2595717"/>
                  <a:pt x="3246121" y="2584408"/>
                  <a:pt x="3254477" y="2576052"/>
                </a:cubicBezTo>
                <a:cubicBezTo>
                  <a:pt x="3262833" y="2567696"/>
                  <a:pt x="3274896" y="2563952"/>
                  <a:pt x="3283974" y="2556387"/>
                </a:cubicBezTo>
                <a:cubicBezTo>
                  <a:pt x="3294656" y="2547485"/>
                  <a:pt x="3302789" y="2535793"/>
                  <a:pt x="3313471" y="2526891"/>
                </a:cubicBezTo>
                <a:cubicBezTo>
                  <a:pt x="3322549" y="2519326"/>
                  <a:pt x="3333890" y="2514791"/>
                  <a:pt x="3342968" y="2507226"/>
                </a:cubicBezTo>
                <a:cubicBezTo>
                  <a:pt x="3392068" y="2466309"/>
                  <a:pt x="3350123" y="2485176"/>
                  <a:pt x="3401961" y="2467897"/>
                </a:cubicBezTo>
                <a:cubicBezTo>
                  <a:pt x="3411793" y="2458065"/>
                  <a:pt x="3419385" y="2445299"/>
                  <a:pt x="3431458" y="2438400"/>
                </a:cubicBezTo>
                <a:cubicBezTo>
                  <a:pt x="3443191" y="2431696"/>
                  <a:pt x="3457967" y="2432841"/>
                  <a:pt x="3470787" y="2428568"/>
                </a:cubicBezTo>
                <a:cubicBezTo>
                  <a:pt x="3582724" y="2391255"/>
                  <a:pt x="3446421" y="2414559"/>
                  <a:pt x="3647768" y="2399071"/>
                </a:cubicBezTo>
                <a:cubicBezTo>
                  <a:pt x="3657600" y="2395794"/>
                  <a:pt x="3667994" y="2393874"/>
                  <a:pt x="3677264" y="2389239"/>
                </a:cubicBezTo>
                <a:cubicBezTo>
                  <a:pt x="3702069" y="2376836"/>
                  <a:pt x="3742812" y="2348272"/>
                  <a:pt x="3755922" y="2340078"/>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9" name="Straight Arrow Connector 8"/>
          <p:cNvCxnSpPr/>
          <p:nvPr/>
        </p:nvCxnSpPr>
        <p:spPr>
          <a:xfrm flipV="1">
            <a:off x="3812456" y="1966290"/>
            <a:ext cx="117987" cy="67842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98055" y="2679720"/>
            <a:ext cx="19467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a:ea typeface="+mn-ea"/>
                <a:cs typeface="+mn-cs"/>
              </a:rPr>
              <a:t>Patrol sets up VCP here everyday</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itle 10">
            <a:extLst>
              <a:ext uri="{FF2B5EF4-FFF2-40B4-BE49-F238E27FC236}">
                <a16:creationId xmlns:a16="http://schemas.microsoft.com/office/drawing/2014/main" id="{F9E6E438-4E71-60B5-0335-601C250B0BA5}"/>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dirty="0">
                <a:solidFill>
                  <a:srgbClr val="4F81BD"/>
                </a:solidFill>
              </a:rPr>
              <a:t>Aggressor</a:t>
            </a:r>
            <a:r>
              <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 Opportunity</a:t>
            </a:r>
          </a:p>
        </p:txBody>
      </p:sp>
      <p:sp>
        <p:nvSpPr>
          <p:cNvPr id="11" name="Rectangle 10">
            <a:extLst>
              <a:ext uri="{FF2B5EF4-FFF2-40B4-BE49-F238E27FC236}">
                <a16:creationId xmlns:a16="http://schemas.microsoft.com/office/drawing/2014/main" id="{B5AE8D8D-E222-926C-0475-FE65826A8588}"/>
              </a:ext>
            </a:extLst>
          </p:cNvPr>
          <p:cNvSpPr/>
          <p:nvPr/>
        </p:nvSpPr>
        <p:spPr>
          <a:xfrm>
            <a:off x="223501" y="8144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Situationally Oriented</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580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90945-C0F9-729D-8F01-026B42D564FE}"/>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BDEE86A0-51DC-82B4-984A-E9D5D2D26D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838E9CC1-AAAD-A8B6-0762-BD6FBAF5C49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3D8570B4-1265-C2E3-1AE6-388937A6C4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C0E1302-A362-BD55-19E2-C0BF9BE78B96}"/>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D58B1B1D-DEED-CC6A-0951-F076E34615BB}"/>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2.4.4</a:t>
            </a:r>
            <a:r>
              <a:rPr lang="en-US" sz="3200" kern="1200" dirty="0">
                <a:solidFill>
                  <a:prstClr val="white"/>
                </a:solidFill>
                <a:latin typeface="Century Gothic" panose="020B0502020202020204" pitchFamily="34" charset="0"/>
                <a:ea typeface="+mn-ea"/>
                <a:cs typeface="+mn-cs"/>
              </a:rPr>
              <a:t> Examples of VPs and VAs </a:t>
            </a:r>
          </a:p>
        </p:txBody>
      </p:sp>
      <p:sp>
        <p:nvSpPr>
          <p:cNvPr id="2" name="Slide Number Placeholder 1">
            <a:extLst>
              <a:ext uri="{FF2B5EF4-FFF2-40B4-BE49-F238E27FC236}">
                <a16:creationId xmlns:a16="http://schemas.microsoft.com/office/drawing/2014/main" id="{346D870C-F4EE-189D-1EC4-A821EF4C4F8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832804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156C3F-1657-4CF7-A8EF-527E68E1CDBE}"/>
              </a:ext>
            </a:extLst>
          </p:cNvPr>
          <p:cNvSpPr txBox="1">
            <a:spLocks/>
          </p:cNvSpPr>
          <p:nvPr/>
        </p:nvSpPr>
        <p:spPr>
          <a:xfrm>
            <a:off x="544211" y="1260699"/>
            <a:ext cx="8920762" cy="50697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Obvious road junctions or bends in roads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High banked roads, culverts or bridges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Choke points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River, stream or </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imes New Roman" panose="02020603050405020304" pitchFamily="18" charset="0"/>
              </a:rPr>
              <a:t>Wadi</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 crossings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Previous patrol routes.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Previous and likely ICP locations and cordon positions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Frequently used/obvious approaches to SF base locations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Potholes or other known obstructions on roads, tracks or paths</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6" name="Title 10">
            <a:extLst>
              <a:ext uri="{FF2B5EF4-FFF2-40B4-BE49-F238E27FC236}">
                <a16:creationId xmlns:a16="http://schemas.microsoft.com/office/drawing/2014/main" id="{0E853B49-E6D6-547B-422A-301727DF7411}"/>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611572E2-4A16-ABA6-71F0-512ED5239C33}"/>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779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2" name="Google Shape;852;p63"/>
          <p:cNvPicPr preferRelativeResize="0"/>
          <p:nvPr/>
        </p:nvPicPr>
        <p:blipFill rotWithShape="1">
          <a:blip r:embed="rId3">
            <a:alphaModFix/>
          </a:blip>
          <a:srcRect/>
          <a:stretch/>
        </p:blipFill>
        <p:spPr>
          <a:xfrm>
            <a:off x="1146174" y="1630031"/>
            <a:ext cx="7716836" cy="5041900"/>
          </a:xfrm>
          <a:prstGeom prst="rect">
            <a:avLst/>
          </a:prstGeom>
          <a:noFill/>
          <a:ln>
            <a:noFill/>
          </a:ln>
        </p:spPr>
      </p:pic>
      <p:sp>
        <p:nvSpPr>
          <p:cNvPr id="854" name="Google Shape;854;p63"/>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362ACE92-2C1A-350C-FCF2-A8F0F55DEC4C}"/>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FA142AF1-F026-646C-45C8-EE5F54BAD086}"/>
              </a:ext>
            </a:extLst>
          </p:cNvPr>
          <p:cNvSpPr/>
          <p:nvPr/>
        </p:nvSpPr>
        <p:spPr>
          <a:xfrm>
            <a:off x="261142" y="799034"/>
            <a:ext cx="4691858" cy="83099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Previous Attack Sites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0596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64"/>
          <p:cNvSpPr txBox="1"/>
          <p:nvPr/>
        </p:nvSpPr>
        <p:spPr>
          <a:xfrm>
            <a:off x="152400" y="1752600"/>
            <a:ext cx="4419601" cy="490570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prstClr val="black"/>
              </a:buClr>
              <a:buSzPts val="1800"/>
              <a:buFont typeface="Arial"/>
              <a:buNone/>
              <a:tabLst/>
              <a:defRPr/>
            </a:pPr>
            <a:endParaRPr kumimoji="0" sz="1800" b="1" i="0" u="sng"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861" name="Google Shape;861;p64"/>
          <p:cNvPicPr preferRelativeResize="0"/>
          <p:nvPr/>
        </p:nvPicPr>
        <p:blipFill rotWithShape="1">
          <a:blip r:embed="rId3">
            <a:alphaModFix/>
          </a:blip>
          <a:srcRect/>
          <a:stretch/>
        </p:blipFill>
        <p:spPr>
          <a:xfrm>
            <a:off x="1789111" y="1576422"/>
            <a:ext cx="6327777" cy="5205378"/>
          </a:xfrm>
          <a:prstGeom prst="rect">
            <a:avLst/>
          </a:prstGeom>
          <a:noFill/>
          <a:ln>
            <a:noFill/>
          </a:ln>
        </p:spPr>
      </p:pic>
      <p:sp>
        <p:nvSpPr>
          <p:cNvPr id="863" name="Google Shape;863;p64"/>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610AD4B5-6268-B761-86D2-32573E86380C}"/>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ED6AD9D0-24FE-F7AC-85CF-041634DA5922}"/>
              </a:ext>
            </a:extLst>
          </p:cNvPr>
          <p:cNvSpPr/>
          <p:nvPr/>
        </p:nvSpPr>
        <p:spPr>
          <a:xfrm>
            <a:off x="261142" y="799034"/>
            <a:ext cx="4691858" cy="83099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Approach to friendly force locations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629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65"/>
          <p:cNvSpPr txBox="1"/>
          <p:nvPr/>
        </p:nvSpPr>
        <p:spPr>
          <a:xfrm>
            <a:off x="0" y="1589869"/>
            <a:ext cx="4419601" cy="52681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prstClr val="black"/>
              </a:buClr>
              <a:buSzPts val="1800"/>
              <a:buFont typeface="Arial"/>
              <a:buNone/>
              <a:tabLst/>
              <a:defRPr/>
            </a:pPr>
            <a:endParaRPr kumimoji="0" sz="1800" b="1" i="0" u="sng" strike="noStrike" kern="1200" cap="none" spc="0" normalizeH="0" baseline="0" noProof="0" dirty="0">
              <a:ln>
                <a:noFill/>
              </a:ln>
              <a:solidFill>
                <a:prstClr val="black"/>
              </a:solidFill>
              <a:effectLst/>
              <a:uLnTx/>
              <a:uFillTx/>
              <a:latin typeface="Calibri"/>
              <a:ea typeface="Calibri"/>
              <a:cs typeface="Calibri"/>
              <a:sym typeface="Calibri"/>
            </a:endParaRPr>
          </a:p>
        </p:txBody>
      </p:sp>
      <p:graphicFrame>
        <p:nvGraphicFramePr>
          <p:cNvPr id="872" name="Google Shape;872;p65"/>
          <p:cNvGraphicFramePr/>
          <p:nvPr/>
        </p:nvGraphicFramePr>
        <p:xfrm>
          <a:off x="381000" y="1417250"/>
          <a:ext cx="9296399" cy="5256422"/>
        </p:xfrm>
        <a:graphic>
          <a:graphicData uri="http://schemas.openxmlformats.org/drawingml/2006/table">
            <a:tbl>
              <a:tblPr firstRow="1" firstCol="1" bandRow="1">
                <a:noFill/>
              </a:tblPr>
              <a:tblGrid>
                <a:gridCol w="621410">
                  <a:extLst>
                    <a:ext uri="{9D8B030D-6E8A-4147-A177-3AD203B41FA5}">
                      <a16:colId xmlns:a16="http://schemas.microsoft.com/office/drawing/2014/main" val="20000"/>
                    </a:ext>
                  </a:extLst>
                </a:gridCol>
                <a:gridCol w="1073811">
                  <a:extLst>
                    <a:ext uri="{9D8B030D-6E8A-4147-A177-3AD203B41FA5}">
                      <a16:colId xmlns:a16="http://schemas.microsoft.com/office/drawing/2014/main" val="20001"/>
                    </a:ext>
                  </a:extLst>
                </a:gridCol>
                <a:gridCol w="6263910">
                  <a:extLst>
                    <a:ext uri="{9D8B030D-6E8A-4147-A177-3AD203B41FA5}">
                      <a16:colId xmlns:a16="http://schemas.microsoft.com/office/drawing/2014/main" val="20002"/>
                    </a:ext>
                  </a:extLst>
                </a:gridCol>
                <a:gridCol w="1337268">
                  <a:extLst>
                    <a:ext uri="{9D8B030D-6E8A-4147-A177-3AD203B41FA5}">
                      <a16:colId xmlns:a16="http://schemas.microsoft.com/office/drawing/2014/main" val="20003"/>
                    </a:ext>
                  </a:extLst>
                </a:gridCol>
              </a:tblGrid>
              <a:tr h="894432">
                <a:tc>
                  <a:txBody>
                    <a:bodyPr/>
                    <a:lstStyle/>
                    <a:p>
                      <a:pPr marL="0" marR="0" lvl="0" indent="0" algn="ctr" rtl="0">
                        <a:lnSpc>
                          <a:spcPct val="150000"/>
                        </a:lnSpc>
                        <a:spcBef>
                          <a:spcPts val="0"/>
                        </a:spcBef>
                        <a:spcAft>
                          <a:spcPts val="0"/>
                        </a:spcAft>
                        <a:buNone/>
                      </a:pPr>
                      <a:r>
                        <a:rPr lang="en-US" sz="1400" b="1" u="none" strike="noStrike" cap="none">
                          <a:latin typeface="Century Gothic" panose="020B0502020202020204" pitchFamily="34" charset="0"/>
                        </a:rPr>
                        <a:t>No</a:t>
                      </a:r>
                      <a:endParaRPr sz="1400" b="1"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1400" b="1" u="none" strike="noStrike" cap="none">
                          <a:latin typeface="Century Gothic" panose="020B0502020202020204" pitchFamily="34" charset="0"/>
                        </a:rPr>
                        <a:t>Year</a:t>
                      </a:r>
                      <a:endParaRPr sz="1400" b="1"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1400" b="1" u="none" strike="noStrike" cap="none">
                          <a:latin typeface="Century Gothic" panose="020B0502020202020204" pitchFamily="34" charset="0"/>
                        </a:rPr>
                        <a:t> Incident in  Host Nation  FOB</a:t>
                      </a:r>
                      <a:endParaRPr sz="1400" b="1"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b="1" u="none" strike="noStrike" cap="none" dirty="0">
                          <a:latin typeface="Century Gothic" panose="020B0502020202020204" pitchFamily="34" charset="0"/>
                        </a:rPr>
                        <a:t>IED</a:t>
                      </a:r>
                      <a:endParaRPr sz="2000" b="1" u="none" strike="noStrike" cap="none" dirty="0">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0"/>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1</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2017</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25 June,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a:latin typeface="Century Gothic" panose="020B0502020202020204" pitchFamily="34" charset="0"/>
                        </a:rPr>
                        <a:t> </a:t>
                      </a:r>
                      <a:endParaRPr sz="2000" u="none" strike="noStrike" cap="none">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1"/>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2018</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7 June,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dirty="0">
                          <a:highlight>
                            <a:srgbClr val="FF0000"/>
                          </a:highlight>
                          <a:latin typeface="Century Gothic" panose="020B0502020202020204" pitchFamily="34" charset="0"/>
                        </a:rPr>
                        <a:t>YES</a:t>
                      </a:r>
                      <a:endParaRPr sz="2000" u="none" strike="noStrike" cap="none" dirty="0">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2"/>
                  </a:ext>
                </a:extLst>
              </a:tr>
              <a:tr h="537498">
                <a:tc>
                  <a:txBody>
                    <a:bodyPr/>
                    <a:lstStyle/>
                    <a:p>
                      <a:pPr marL="0" marR="0" lvl="0" indent="0" algn="just" rtl="0">
                        <a:lnSpc>
                          <a:spcPct val="150000"/>
                        </a:lnSpc>
                        <a:spcBef>
                          <a:spcPts val="0"/>
                        </a:spcBef>
                        <a:spcAft>
                          <a:spcPts val="0"/>
                        </a:spcAft>
                        <a:buNone/>
                      </a:pPr>
                      <a:r>
                        <a:rPr lang="en-US" sz="1400" u="none" strike="noStrike" cap="none" dirty="0">
                          <a:latin typeface="Century Gothic" panose="020B0502020202020204" pitchFamily="34" charset="0"/>
                        </a:rPr>
                        <a:t>3</a:t>
                      </a:r>
                      <a:endParaRPr sz="1400" u="none" strike="noStrike" cap="none" dirty="0">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2018</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25 August,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a:latin typeface="Century Gothic" panose="020B0502020202020204" pitchFamily="34" charset="0"/>
                        </a:rPr>
                        <a:t> </a:t>
                      </a:r>
                      <a:endParaRPr sz="2000" u="none" strike="noStrike" cap="none">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3"/>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4</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2018</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15 October,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a:highlight>
                            <a:srgbClr val="FF0000"/>
                          </a:highlight>
                          <a:latin typeface="Century Gothic" panose="020B0502020202020204" pitchFamily="34" charset="0"/>
                        </a:rPr>
                        <a:t>YES</a:t>
                      </a:r>
                      <a:endParaRPr sz="2000" u="none" strike="noStrike" cap="none">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4"/>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5</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2018</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dirty="0">
                          <a:latin typeface="Century Gothic" panose="020B0502020202020204" pitchFamily="34" charset="0"/>
                        </a:rPr>
                        <a:t>1 December, Host Nation vacate the FOB due to political issues allowing to occupy the position</a:t>
                      </a:r>
                      <a:endParaRPr sz="1400" u="none" strike="noStrike" cap="none" dirty="0">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a:latin typeface="Century Gothic" panose="020B0502020202020204" pitchFamily="34" charset="0"/>
                        </a:rPr>
                        <a:t> </a:t>
                      </a:r>
                      <a:endParaRPr sz="2000" u="none" strike="noStrike" cap="none">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5"/>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6</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dirty="0">
                          <a:latin typeface="Century Gothic" panose="020B0502020202020204" pitchFamily="34" charset="0"/>
                        </a:rPr>
                        <a:t>2019</a:t>
                      </a:r>
                      <a:endParaRPr sz="1400" u="none" strike="noStrike" cap="none" dirty="0">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17 August,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a:latin typeface="Century Gothic" panose="020B0502020202020204" pitchFamily="34" charset="0"/>
                        </a:rPr>
                        <a:t> </a:t>
                      </a:r>
                      <a:endParaRPr sz="2000" u="none" strike="noStrike" cap="none">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6"/>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7</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2020</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25 March,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a:highlight>
                            <a:srgbClr val="FF0000"/>
                          </a:highlight>
                          <a:latin typeface="Century Gothic" panose="020B0502020202020204" pitchFamily="34" charset="0"/>
                        </a:rPr>
                        <a:t>YES</a:t>
                      </a:r>
                      <a:endParaRPr sz="2000" u="none" strike="noStrike" cap="none">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7"/>
                  </a:ext>
                </a:extLst>
              </a:tr>
              <a:tr h="537498">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8</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2020</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just" rtl="0">
                        <a:lnSpc>
                          <a:spcPct val="150000"/>
                        </a:lnSpc>
                        <a:spcBef>
                          <a:spcPts val="0"/>
                        </a:spcBef>
                        <a:spcAft>
                          <a:spcPts val="0"/>
                        </a:spcAft>
                        <a:buNone/>
                      </a:pPr>
                      <a:r>
                        <a:rPr lang="en-US" sz="1400" u="none" strike="noStrike" cap="none">
                          <a:latin typeface="Century Gothic" panose="020B0502020202020204" pitchFamily="34" charset="0"/>
                        </a:rPr>
                        <a:t>5 August, conduct a pre-dawn attack and briefly occupies the FOB</a:t>
                      </a:r>
                      <a:endParaRPr sz="1400" u="none" strike="noStrike" cap="none">
                        <a:latin typeface="Century Gothic" panose="020B0502020202020204" pitchFamily="34" charset="0"/>
                        <a:ea typeface="Calibri"/>
                        <a:cs typeface="Calibri"/>
                        <a:sym typeface="Calibri"/>
                      </a:endParaRPr>
                    </a:p>
                  </a:txBody>
                  <a:tcPr marL="68575" marR="68575" marT="0" marB="0"/>
                </a:tc>
                <a:tc>
                  <a:txBody>
                    <a:bodyPr/>
                    <a:lstStyle/>
                    <a:p>
                      <a:pPr marL="0" marR="0" lvl="0" indent="0" algn="ctr" rtl="0">
                        <a:lnSpc>
                          <a:spcPct val="150000"/>
                        </a:lnSpc>
                        <a:spcBef>
                          <a:spcPts val="0"/>
                        </a:spcBef>
                        <a:spcAft>
                          <a:spcPts val="0"/>
                        </a:spcAft>
                        <a:buNone/>
                      </a:pPr>
                      <a:r>
                        <a:rPr lang="en-US" sz="2000" u="none" strike="noStrike" cap="none" dirty="0">
                          <a:highlight>
                            <a:srgbClr val="FF0000"/>
                          </a:highlight>
                          <a:latin typeface="Century Gothic" panose="020B0502020202020204" pitchFamily="34" charset="0"/>
                        </a:rPr>
                        <a:t>YES</a:t>
                      </a:r>
                      <a:endParaRPr sz="2000" u="none" strike="noStrike" cap="none" dirty="0">
                        <a:latin typeface="Century Gothic" panose="020B0502020202020204" pitchFamily="34" charset="0"/>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
        <p:nvSpPr>
          <p:cNvPr id="873" name="Google Shape;873;p65"/>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37BCB008-7F90-9660-6FDF-C64A8727D9BE}"/>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4F1BFCE3-41D2-85B6-FF9E-965DECB363A7}"/>
              </a:ext>
            </a:extLst>
          </p:cNvPr>
          <p:cNvSpPr/>
          <p:nvPr/>
        </p:nvSpPr>
        <p:spPr>
          <a:xfrm>
            <a:off x="261142" y="799034"/>
            <a:ext cx="7739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Previously occupied locations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5774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3F5A3364-4179-6BBB-5132-C79FF6654CC5}"/>
            </a:ext>
          </a:extLst>
        </p:cNvPr>
        <p:cNvGrpSpPr/>
        <p:nvPr/>
      </p:nvGrpSpPr>
      <p:grpSpPr>
        <a:xfrm>
          <a:off x="0" y="0"/>
          <a:ext cx="0" cy="0"/>
          <a:chOff x="0" y="0"/>
          <a:chExt cx="0" cy="0"/>
        </a:xfrm>
      </p:grpSpPr>
      <p:sp>
        <p:nvSpPr>
          <p:cNvPr id="186" name="Google Shape;186;p13">
            <a:extLst>
              <a:ext uri="{FF2B5EF4-FFF2-40B4-BE49-F238E27FC236}">
                <a16:creationId xmlns:a16="http://schemas.microsoft.com/office/drawing/2014/main" id="{D490401D-ABF0-0E4C-7CBE-9E868FC0D39F}"/>
              </a:ext>
            </a:extLst>
          </p:cNvPr>
          <p:cNvSpPr/>
          <p:nvPr/>
        </p:nvSpPr>
        <p:spPr>
          <a:xfrm>
            <a:off x="723900" y="5645843"/>
            <a:ext cx="8458200" cy="64629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1800"/>
              <a:buFont typeface="Calibri"/>
              <a:buNone/>
              <a:tabLst/>
              <a:defRPr/>
            </a:pPr>
            <a:r>
              <a:rPr lang="en-US" sz="1800" dirty="0">
                <a:solidFill>
                  <a:srgbClr val="FF0000"/>
                </a:solidFill>
                <a:latin typeface="Century Gothic" panose="020B0502020202020204" pitchFamily="34" charset="0"/>
                <a:ea typeface="Calibri"/>
                <a:cs typeface="Calibri"/>
                <a:sym typeface="Calibri"/>
              </a:rPr>
              <a:t>Example of two previously occupied check points, both of which with VO IEDs, to target returning troops</a:t>
            </a:r>
            <a:endParaRPr kumimoji="0" sz="180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87" name="Google Shape;187;p13">
            <a:extLst>
              <a:ext uri="{FF2B5EF4-FFF2-40B4-BE49-F238E27FC236}">
                <a16:creationId xmlns:a16="http://schemas.microsoft.com/office/drawing/2014/main" id="{2AC42D5E-C89E-2CA8-B3C1-D0803382AAD2}"/>
              </a:ext>
            </a:extLst>
          </p:cNvPr>
          <p:cNvPicPr preferRelativeResize="0"/>
          <p:nvPr/>
        </p:nvPicPr>
        <p:blipFill rotWithShape="1">
          <a:blip r:embed="rId3">
            <a:alphaModFix/>
          </a:blip>
          <a:srcRect/>
          <a:stretch/>
        </p:blipFill>
        <p:spPr>
          <a:xfrm>
            <a:off x="638175" y="1212157"/>
            <a:ext cx="4097111" cy="3862763"/>
          </a:xfrm>
          <a:prstGeom prst="rect">
            <a:avLst/>
          </a:prstGeom>
          <a:noFill/>
          <a:ln>
            <a:noFill/>
          </a:ln>
        </p:spPr>
      </p:pic>
      <p:pic>
        <p:nvPicPr>
          <p:cNvPr id="188" name="Google Shape;188;p13">
            <a:extLst>
              <a:ext uri="{FF2B5EF4-FFF2-40B4-BE49-F238E27FC236}">
                <a16:creationId xmlns:a16="http://schemas.microsoft.com/office/drawing/2014/main" id="{E1837F04-C16B-A946-E7B9-326EB105CA6E}"/>
              </a:ext>
            </a:extLst>
          </p:cNvPr>
          <p:cNvPicPr preferRelativeResize="0"/>
          <p:nvPr/>
        </p:nvPicPr>
        <p:blipFill rotWithShape="1">
          <a:blip r:embed="rId4">
            <a:alphaModFix/>
          </a:blip>
          <a:srcRect/>
          <a:stretch/>
        </p:blipFill>
        <p:spPr>
          <a:xfrm>
            <a:off x="5114496" y="1212157"/>
            <a:ext cx="3480864" cy="3970524"/>
          </a:xfrm>
          <a:prstGeom prst="rect">
            <a:avLst/>
          </a:prstGeom>
          <a:noFill/>
          <a:ln>
            <a:noFill/>
          </a:ln>
        </p:spPr>
      </p:pic>
      <p:pic>
        <p:nvPicPr>
          <p:cNvPr id="189" name="Google Shape;189;p13">
            <a:extLst>
              <a:ext uri="{FF2B5EF4-FFF2-40B4-BE49-F238E27FC236}">
                <a16:creationId xmlns:a16="http://schemas.microsoft.com/office/drawing/2014/main" id="{E9E4AFBA-D996-CA67-1098-7CC6A7D178E8}"/>
              </a:ext>
            </a:extLst>
          </p:cNvPr>
          <p:cNvPicPr preferRelativeResize="0"/>
          <p:nvPr/>
        </p:nvPicPr>
        <p:blipFill rotWithShape="1">
          <a:blip r:embed="rId5">
            <a:alphaModFix/>
          </a:blip>
          <a:srcRect/>
          <a:stretch/>
        </p:blipFill>
        <p:spPr>
          <a:xfrm>
            <a:off x="8159757" y="3197419"/>
            <a:ext cx="1746243" cy="2239439"/>
          </a:xfrm>
          <a:prstGeom prst="rect">
            <a:avLst/>
          </a:prstGeom>
          <a:noFill/>
          <a:ln>
            <a:noFill/>
          </a:ln>
        </p:spPr>
      </p:pic>
      <p:cxnSp>
        <p:nvCxnSpPr>
          <p:cNvPr id="190" name="Google Shape;190;p13">
            <a:extLst>
              <a:ext uri="{FF2B5EF4-FFF2-40B4-BE49-F238E27FC236}">
                <a16:creationId xmlns:a16="http://schemas.microsoft.com/office/drawing/2014/main" id="{19DB050E-D2A0-4D20-C55F-B58FABD13D31}"/>
              </a:ext>
            </a:extLst>
          </p:cNvPr>
          <p:cNvCxnSpPr>
            <a:cxnSpLocks/>
          </p:cNvCxnSpPr>
          <p:nvPr/>
        </p:nvCxnSpPr>
        <p:spPr>
          <a:xfrm flipH="1" flipV="1">
            <a:off x="7658100" y="2528297"/>
            <a:ext cx="501657" cy="693393"/>
          </a:xfrm>
          <a:prstGeom prst="straightConnector1">
            <a:avLst/>
          </a:prstGeom>
          <a:noFill/>
          <a:ln w="38100" cap="flat" cmpd="sng">
            <a:solidFill>
              <a:srgbClr val="C00000"/>
            </a:solidFill>
            <a:prstDash val="solid"/>
            <a:round/>
            <a:headEnd type="none" w="sm" len="sm"/>
            <a:tailEnd type="triangle" w="med" len="med"/>
          </a:ln>
        </p:spPr>
      </p:cxnSp>
      <p:sp>
        <p:nvSpPr>
          <p:cNvPr id="193" name="Google Shape;193;p13">
            <a:extLst>
              <a:ext uri="{FF2B5EF4-FFF2-40B4-BE49-F238E27FC236}">
                <a16:creationId xmlns:a16="http://schemas.microsoft.com/office/drawing/2014/main" id="{FA893EF9-5DB2-7950-EBA4-141E83A2855E}"/>
              </a:ext>
            </a:extLst>
          </p:cNvPr>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t>26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Title 10">
            <a:extLst>
              <a:ext uri="{FF2B5EF4-FFF2-40B4-BE49-F238E27FC236}">
                <a16:creationId xmlns:a16="http://schemas.microsoft.com/office/drawing/2014/main" id="{A781894D-1B4F-4F9C-C3DD-BF41B2F1E039}"/>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32038458-6E80-FD49-5CB1-E9C41C2584AB}"/>
              </a:ext>
            </a:extLst>
          </p:cNvPr>
          <p:cNvSpPr/>
          <p:nvPr/>
        </p:nvSpPr>
        <p:spPr>
          <a:xfrm>
            <a:off x="261142" y="799034"/>
            <a:ext cx="7739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Previously occupied locations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965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7" name="Google Shape;897;p67"/>
          <p:cNvPicPr preferRelativeResize="0">
            <a:picLocks noGrp="1"/>
          </p:cNvPicPr>
          <p:nvPr>
            <p:ph type="body" idx="1"/>
          </p:nvPr>
        </p:nvPicPr>
        <p:blipFill rotWithShape="1">
          <a:blip r:embed="rId3">
            <a:alphaModFix/>
          </a:blip>
          <a:srcRect/>
          <a:stretch/>
        </p:blipFill>
        <p:spPr>
          <a:xfrm>
            <a:off x="4433887" y="711685"/>
            <a:ext cx="5319599" cy="4698515"/>
          </a:xfrm>
          <a:prstGeom prst="rect">
            <a:avLst/>
          </a:prstGeom>
          <a:noFill/>
          <a:ln>
            <a:noFill/>
          </a:ln>
        </p:spPr>
      </p:pic>
      <p:pic>
        <p:nvPicPr>
          <p:cNvPr id="898" name="Google Shape;898;p67" descr="100_4768.JPG"/>
          <p:cNvPicPr preferRelativeResize="0"/>
          <p:nvPr/>
        </p:nvPicPr>
        <p:blipFill rotWithShape="1">
          <a:blip r:embed="rId4">
            <a:alphaModFix/>
          </a:blip>
          <a:srcRect/>
          <a:stretch/>
        </p:blipFill>
        <p:spPr>
          <a:xfrm>
            <a:off x="244812" y="3429000"/>
            <a:ext cx="3717587" cy="3184525"/>
          </a:xfrm>
          <a:prstGeom prst="rect">
            <a:avLst/>
          </a:prstGeom>
          <a:noFill/>
          <a:ln>
            <a:noFill/>
          </a:ln>
        </p:spPr>
      </p:pic>
      <p:sp>
        <p:nvSpPr>
          <p:cNvPr id="899" name="Google Shape;899;p67"/>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34B86DE6-820E-6DC6-E98D-C4B4879590A5}"/>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E60F6763-0C00-46F6-541B-FA08FC08885C}"/>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Culverts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6797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8" name="Google Shape;908;p68" descr="page1image51698240"/>
          <p:cNvPicPr preferRelativeResize="0"/>
          <p:nvPr/>
        </p:nvPicPr>
        <p:blipFill rotWithShape="1">
          <a:blip r:embed="rId3">
            <a:alphaModFix/>
          </a:blip>
          <a:srcRect/>
          <a:stretch/>
        </p:blipFill>
        <p:spPr>
          <a:xfrm>
            <a:off x="584992" y="1474371"/>
            <a:ext cx="8839200" cy="5139154"/>
          </a:xfrm>
          <a:prstGeom prst="rect">
            <a:avLst/>
          </a:prstGeom>
          <a:noFill/>
          <a:ln>
            <a:noFill/>
          </a:ln>
        </p:spPr>
      </p:pic>
      <p:sp>
        <p:nvSpPr>
          <p:cNvPr id="909" name="Google Shape;909;p68"/>
          <p:cNvSpPr txBox="1"/>
          <p:nvPr/>
        </p:nvSpPr>
        <p:spPr>
          <a:xfrm>
            <a:off x="598714" y="6225120"/>
            <a:ext cx="2706680" cy="338554"/>
          </a:xfrm>
          <a:prstGeom prst="rect">
            <a:avLst/>
          </a:prstGeom>
          <a:solidFill>
            <a:schemeClr val="dk1"/>
          </a:solidFill>
          <a:ln w="952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Arial"/>
                <a:ea typeface="Arial"/>
                <a:cs typeface="Arial"/>
                <a:sym typeface="Arial"/>
              </a:rPr>
              <a:t>Songobia</a:t>
            </a:r>
            <a:r>
              <a:rPr kumimoji="0" lang="en-US" sz="1600" b="1" i="0" u="none" strike="noStrike" kern="1200" cap="none" spc="0" normalizeH="0" baseline="0" noProof="0" dirty="0">
                <a:ln>
                  <a:noFill/>
                </a:ln>
                <a:solidFill>
                  <a:prstClr val="white"/>
                </a:solidFill>
                <a:effectLst/>
                <a:uLnTx/>
                <a:uFillTx/>
                <a:latin typeface="Arial"/>
                <a:ea typeface="Arial"/>
                <a:cs typeface="Arial"/>
                <a:sym typeface="Arial"/>
              </a:rPr>
              <a:t> Bridge, Mali </a:t>
            </a:r>
            <a:endParaRPr kumimoji="0" sz="1600" b="1"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910" name="Google Shape;910;p68"/>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EDDA3C04-6B46-8884-6AE0-004C1F87AEDF}"/>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81F84ACE-FE7E-7997-7567-A2B623710A20}"/>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Bridges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062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3" name="Google Shape;223;p16"/>
          <p:cNvPicPr preferRelativeResize="0"/>
          <p:nvPr/>
        </p:nvPicPr>
        <p:blipFill rotWithShape="1">
          <a:blip r:embed="rId3">
            <a:alphaModFix/>
          </a:blip>
          <a:srcRect/>
          <a:stretch/>
        </p:blipFill>
        <p:spPr>
          <a:xfrm>
            <a:off x="419101" y="1315479"/>
            <a:ext cx="8991599" cy="5115483"/>
          </a:xfrm>
          <a:prstGeom prst="rect">
            <a:avLst/>
          </a:prstGeom>
          <a:noFill/>
          <a:ln>
            <a:noFill/>
          </a:ln>
        </p:spPr>
      </p:pic>
      <p:sp>
        <p:nvSpPr>
          <p:cNvPr id="224" name="Google Shape;224;p16"/>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t>29</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8DD426DF-2F50-637E-3F3A-EF243A955573}"/>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5AB3384A-7828-84A0-D6F0-F4FDD91AB29C}"/>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Bridges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672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0D571-B037-8288-2D90-527CBD973AE9}"/>
            </a:ext>
          </a:extLst>
        </p:cNvPr>
        <p:cNvGrpSpPr/>
        <p:nvPr/>
      </p:nvGrpSpPr>
      <p:grpSpPr>
        <a:xfrm>
          <a:off x="0" y="0"/>
          <a:ext cx="0" cy="0"/>
          <a:chOff x="0" y="0"/>
          <a:chExt cx="0" cy="0"/>
        </a:xfrm>
      </p:grpSpPr>
      <p:sp>
        <p:nvSpPr>
          <p:cNvPr id="19490" name="Rectangle 72">
            <a:extLst>
              <a:ext uri="{FF2B5EF4-FFF2-40B4-BE49-F238E27FC236}">
                <a16:creationId xmlns:a16="http://schemas.microsoft.com/office/drawing/2014/main" id="{95C86B0C-007F-A9C2-BB84-2C12666FE3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67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19491" name="Straight Connector 74">
            <a:extLst>
              <a:ext uri="{FF2B5EF4-FFF2-40B4-BE49-F238E27FC236}">
                <a16:creationId xmlns:a16="http://schemas.microsoft.com/office/drawing/2014/main" id="{7D0C5374-87C9-0ED2-4D0C-BA4A53031C1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9125"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0771697-C3BF-4883-A539-B8E42407FE52}"/>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338" y="76200"/>
            <a:ext cx="600462" cy="509981"/>
          </a:xfrm>
          <a:prstGeom prst="rect">
            <a:avLst/>
          </a:prstGeom>
        </p:spPr>
      </p:pic>
      <p:sp>
        <p:nvSpPr>
          <p:cNvPr id="19457" name="Rectangle 2">
            <a:extLst>
              <a:ext uri="{FF2B5EF4-FFF2-40B4-BE49-F238E27FC236}">
                <a16:creationId xmlns:a16="http://schemas.microsoft.com/office/drawing/2014/main" id="{BDFC1FCF-1DA5-44D3-E9A2-62546803A248}"/>
              </a:ext>
            </a:extLst>
          </p:cNvPr>
          <p:cNvSpPr>
            <a:spLocks noGrp="1" noChangeArrowheads="1"/>
          </p:cNvSpPr>
          <p:nvPr>
            <p:ph type="title"/>
          </p:nvPr>
        </p:nvSpPr>
        <p:spPr>
          <a:xfrm>
            <a:off x="766412" y="712269"/>
            <a:ext cx="2738936" cy="5502264"/>
          </a:xfrm>
        </p:spPr>
        <p:txBody>
          <a:bodyPr rtlCol="0">
            <a:normAutofit/>
          </a:bodyPr>
          <a:lstStyle/>
          <a:p>
            <a:pPr eaLnBrk="1" fontAlgn="auto" hangingPunct="1">
              <a:spcAft>
                <a:spcPts val="0"/>
              </a:spcAft>
              <a:defRPr/>
            </a:pPr>
            <a:r>
              <a:rPr lang="en-GB" sz="3700" dirty="0">
                <a:solidFill>
                  <a:srgbClr val="FFFFFF"/>
                </a:solidFill>
                <a:latin typeface="Century Gothic" charset="0"/>
                <a:ea typeface="MS PGothic" charset="0"/>
                <a:cs typeface="MS PGothic" charset="0"/>
              </a:rPr>
              <a:t>Terminal Learning Objectives</a:t>
            </a:r>
            <a:endParaRPr lang="en-GB" sz="3700" dirty="0">
              <a:solidFill>
                <a:srgbClr val="FFFFFF"/>
              </a:solidFill>
              <a:latin typeface="+mj-lt"/>
              <a:ea typeface="MS PGothic" charset="0"/>
              <a:cs typeface="MS PGothic" charset="0"/>
            </a:endParaRPr>
          </a:p>
        </p:txBody>
      </p:sp>
      <p:graphicFrame>
        <p:nvGraphicFramePr>
          <p:cNvPr id="19492" name="Rectangle 3">
            <a:extLst>
              <a:ext uri="{FF2B5EF4-FFF2-40B4-BE49-F238E27FC236}">
                <a16:creationId xmlns:a16="http://schemas.microsoft.com/office/drawing/2014/main" id="{E2714484-5DF9-2AB3-D0FF-11A68FB35FAF}"/>
              </a:ext>
            </a:extLst>
          </p:cNvPr>
          <p:cNvGraphicFramePr>
            <a:graphicFrameLocks noGrp="1"/>
          </p:cNvGraphicFramePr>
          <p:nvPr>
            <p:ph idx="1"/>
          </p:nvPr>
        </p:nvGraphicFramePr>
        <p:xfrm>
          <a:off x="4290020" y="642938"/>
          <a:ext cx="5093593"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F7D755B3-B3D0-5DDA-E7BC-D08BC467FA3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42413728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8" name="Google Shape;928;p70"/>
          <p:cNvPicPr preferRelativeResize="0"/>
          <p:nvPr/>
        </p:nvPicPr>
        <p:blipFill rotWithShape="1">
          <a:blip r:embed="rId3">
            <a:alphaModFix/>
          </a:blip>
          <a:srcRect/>
          <a:stretch/>
        </p:blipFill>
        <p:spPr>
          <a:xfrm>
            <a:off x="1152922" y="1260699"/>
            <a:ext cx="7600155" cy="5663419"/>
          </a:xfrm>
          <a:prstGeom prst="rect">
            <a:avLst/>
          </a:prstGeom>
          <a:noFill/>
          <a:ln>
            <a:noFill/>
          </a:ln>
        </p:spPr>
      </p:pic>
      <p:sp>
        <p:nvSpPr>
          <p:cNvPr id="929" name="Google Shape;929;p70"/>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3728F1EB-98B8-15EF-6671-B055C6EDA817}"/>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13A639A3-8605-D3FD-6B51-4611D995C3D0}"/>
              </a:ext>
            </a:extLst>
          </p:cNvPr>
          <p:cNvSpPr/>
          <p:nvPr/>
        </p:nvSpPr>
        <p:spPr>
          <a:xfrm>
            <a:off x="261142" y="799034"/>
            <a:ext cx="72826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Intersections and Junctions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679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9" name="Google Shape;939;p71"/>
          <p:cNvPicPr preferRelativeResize="0"/>
          <p:nvPr/>
        </p:nvPicPr>
        <p:blipFill rotWithShape="1">
          <a:blip r:embed="rId3">
            <a:alphaModFix/>
          </a:blip>
          <a:srcRect/>
          <a:stretch/>
        </p:blipFill>
        <p:spPr>
          <a:xfrm>
            <a:off x="4441713" y="764880"/>
            <a:ext cx="5045187" cy="5102520"/>
          </a:xfrm>
          <a:prstGeom prst="rect">
            <a:avLst/>
          </a:prstGeom>
          <a:noFill/>
          <a:ln>
            <a:noFill/>
          </a:ln>
        </p:spPr>
      </p:pic>
      <p:pic>
        <p:nvPicPr>
          <p:cNvPr id="940" name="Google Shape;940;p71" descr="H:\ADOU\TEAM 3.jpg"/>
          <p:cNvPicPr preferRelativeResize="0"/>
          <p:nvPr/>
        </p:nvPicPr>
        <p:blipFill rotWithShape="1">
          <a:blip r:embed="rId4">
            <a:alphaModFix/>
          </a:blip>
          <a:srcRect/>
          <a:stretch/>
        </p:blipFill>
        <p:spPr>
          <a:xfrm>
            <a:off x="0" y="3787827"/>
            <a:ext cx="4191457" cy="3070173"/>
          </a:xfrm>
          <a:prstGeom prst="rect">
            <a:avLst/>
          </a:prstGeom>
          <a:noFill/>
          <a:ln>
            <a:noFill/>
          </a:ln>
        </p:spPr>
      </p:pic>
      <p:cxnSp>
        <p:nvCxnSpPr>
          <p:cNvPr id="941" name="Google Shape;941;p71"/>
          <p:cNvCxnSpPr>
            <a:cxnSpLocks/>
          </p:cNvCxnSpPr>
          <p:nvPr/>
        </p:nvCxnSpPr>
        <p:spPr>
          <a:xfrm flipV="1">
            <a:off x="2362200" y="2227756"/>
            <a:ext cx="6009828" cy="2807030"/>
          </a:xfrm>
          <a:prstGeom prst="straightConnector1">
            <a:avLst/>
          </a:prstGeom>
          <a:noFill/>
          <a:ln w="57150" cap="flat" cmpd="sng">
            <a:solidFill>
              <a:srgbClr val="FF0000"/>
            </a:solidFill>
            <a:prstDash val="solid"/>
            <a:round/>
            <a:headEnd type="none" w="sm" len="sm"/>
            <a:tailEnd type="triangle" w="med" len="med"/>
          </a:ln>
        </p:spPr>
      </p:cxnSp>
      <p:sp>
        <p:nvSpPr>
          <p:cNvPr id="942" name="Google Shape;942;p71"/>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799A7BC5-559C-9D68-DB3E-9D0DE3D934C6}"/>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17EBCD81-5DBA-D3BE-77A8-026312C9C7FC}"/>
              </a:ext>
            </a:extLst>
          </p:cNvPr>
          <p:cNvSpPr/>
          <p:nvPr/>
        </p:nvSpPr>
        <p:spPr>
          <a:xfrm>
            <a:off x="261142" y="799034"/>
            <a:ext cx="72826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Sharp Turns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7954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1" name="Google Shape;951;p72"/>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953" name="Google Shape;953;p72" descr="page8image35363328"/>
          <p:cNvPicPr preferRelativeResize="0"/>
          <p:nvPr/>
        </p:nvPicPr>
        <p:blipFill rotWithShape="1">
          <a:blip r:embed="rId3">
            <a:alphaModFix/>
          </a:blip>
          <a:srcRect/>
          <a:stretch/>
        </p:blipFill>
        <p:spPr>
          <a:xfrm>
            <a:off x="1363263" y="1240860"/>
            <a:ext cx="7282657" cy="5548330"/>
          </a:xfrm>
          <a:prstGeom prst="rect">
            <a:avLst/>
          </a:prstGeom>
          <a:noFill/>
          <a:ln>
            <a:noFill/>
          </a:ln>
        </p:spPr>
      </p:pic>
      <p:sp>
        <p:nvSpPr>
          <p:cNvPr id="954" name="Google Shape;954;p72"/>
          <p:cNvSpPr txBox="1"/>
          <p:nvPr/>
        </p:nvSpPr>
        <p:spPr>
          <a:xfrm>
            <a:off x="2853480" y="6444248"/>
            <a:ext cx="5721914" cy="338554"/>
          </a:xfrm>
          <a:prstGeom prst="rect">
            <a:avLst/>
          </a:prstGeom>
          <a:solidFill>
            <a:schemeClr val="dk1"/>
          </a:solidFill>
          <a:ln w="952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Arial"/>
                <a:cs typeface="Arial"/>
                <a:sym typeface="Arial"/>
              </a:rPr>
              <a:t>IED on a choke point in Timbuktu Mali</a:t>
            </a:r>
            <a:endParaRPr kumimoji="0" sz="1600" b="1"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2" name="Title 10">
            <a:extLst>
              <a:ext uri="{FF2B5EF4-FFF2-40B4-BE49-F238E27FC236}">
                <a16:creationId xmlns:a16="http://schemas.microsoft.com/office/drawing/2014/main" id="{7B45731F-2DC0-C80F-6208-B4528E74748B}"/>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57E4B9E8-960A-EAF5-4BF2-9CDB0928505B}"/>
              </a:ext>
            </a:extLst>
          </p:cNvPr>
          <p:cNvSpPr/>
          <p:nvPr/>
        </p:nvSpPr>
        <p:spPr>
          <a:xfrm>
            <a:off x="261142" y="799034"/>
            <a:ext cx="72826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Choke Points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0911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9" name="Google Shape;269;p20"/>
          <p:cNvPicPr preferRelativeResize="0"/>
          <p:nvPr/>
        </p:nvPicPr>
        <p:blipFill rotWithShape="1">
          <a:blip r:embed="rId3">
            <a:alphaModFix/>
          </a:blip>
          <a:srcRect/>
          <a:stretch/>
        </p:blipFill>
        <p:spPr>
          <a:xfrm>
            <a:off x="2062572" y="1553194"/>
            <a:ext cx="5766978" cy="4695206"/>
          </a:xfrm>
          <a:prstGeom prst="rect">
            <a:avLst/>
          </a:prstGeom>
          <a:noFill/>
          <a:ln>
            <a:noFill/>
          </a:ln>
        </p:spPr>
      </p:pic>
      <p:sp>
        <p:nvSpPr>
          <p:cNvPr id="272" name="Google Shape;272;p20"/>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t>33</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itle 10">
            <a:extLst>
              <a:ext uri="{FF2B5EF4-FFF2-40B4-BE49-F238E27FC236}">
                <a16:creationId xmlns:a16="http://schemas.microsoft.com/office/drawing/2014/main" id="{2B3D43EC-DCB5-9155-CEA7-387A6120A0DA}"/>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7503032F-BCE0-756B-6A22-D7773A3366EF}"/>
              </a:ext>
            </a:extLst>
          </p:cNvPr>
          <p:cNvSpPr/>
          <p:nvPr/>
        </p:nvSpPr>
        <p:spPr>
          <a:xfrm>
            <a:off x="261142" y="799034"/>
            <a:ext cx="72826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a:t>
            </a:r>
            <a:r>
              <a:rPr lang="en-US" sz="2400" b="1" kern="1200" dirty="0">
                <a:solidFill>
                  <a:prstClr val="black"/>
                </a:solidFill>
                <a:latin typeface="Century Gothic" panose="020B0502020202020204" pitchFamily="34" charset="0"/>
                <a:ea typeface="+mn-ea"/>
                <a:cs typeface="Arial" panose="020B0604020202020204" pitchFamily="34" charset="0"/>
              </a:rPr>
              <a:t>Steep Slopes/Crest of Hill</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8336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45EA39A-38F5-4F48-369B-3D6283BE3DB5}"/>
              </a:ext>
            </a:extLst>
          </p:cNvPr>
          <p:cNvSpPr>
            <a:spLocks noGrp="1"/>
          </p:cNvSpPr>
          <p:nvPr>
            <p:ph idx="1"/>
          </p:nvPr>
        </p:nvSpPr>
        <p:spPr>
          <a:xfrm>
            <a:off x="228600" y="1466220"/>
            <a:ext cx="4724400" cy="4449763"/>
          </a:xfrm>
        </p:spPr>
        <p:txBody>
          <a:bodyPr>
            <a:normAutofit/>
          </a:bodyPr>
          <a:lstStyle/>
          <a:p>
            <a:pPr marL="0" indent="0">
              <a:buNone/>
            </a:pPr>
            <a:r>
              <a:rPr lang="en-GB" sz="2200" dirty="0">
                <a:latin typeface="Century Gothic" panose="020B0502020202020204" pitchFamily="34" charset="0"/>
              </a:rPr>
              <a:t>Soft Ground can prove advantageous to the Insurgent:</a:t>
            </a:r>
          </a:p>
          <a:p>
            <a:endParaRPr lang="en-GB" sz="2200" dirty="0">
              <a:latin typeface="Century Gothic" panose="020B0502020202020204" pitchFamily="34" charset="0"/>
            </a:endParaRPr>
          </a:p>
          <a:p>
            <a:pPr marL="285750" indent="-285750"/>
            <a:r>
              <a:rPr lang="en-GB" sz="2200" dirty="0">
                <a:latin typeface="Century Gothic" panose="020B0502020202020204" pitchFamily="34" charset="0"/>
              </a:rPr>
              <a:t>It is easier to emplace devices in soft ground. </a:t>
            </a:r>
          </a:p>
          <a:p>
            <a:pPr marL="285750" indent="-285750"/>
            <a:r>
              <a:rPr lang="en-GB" sz="2200" dirty="0">
                <a:latin typeface="Century Gothic" panose="020B0502020202020204" pitchFamily="34" charset="0"/>
              </a:rPr>
              <a:t>Vehicles are forced to slow down.</a:t>
            </a:r>
          </a:p>
          <a:p>
            <a:pPr marL="285750" indent="-285750"/>
            <a:r>
              <a:rPr lang="en-GB" sz="2200" dirty="0">
                <a:latin typeface="Century Gothic" panose="020B0502020202020204" pitchFamily="34" charset="0"/>
              </a:rPr>
              <a:t>Vehicles can become stuck.</a:t>
            </a:r>
          </a:p>
          <a:p>
            <a:pPr marL="285750" indent="-285750"/>
            <a:r>
              <a:rPr lang="en-GB" sz="2200" dirty="0">
                <a:latin typeface="Century Gothic" panose="020B0502020202020204" pitchFamily="34" charset="0"/>
              </a:rPr>
              <a:t>Troops may have to dismount vehicle to help with recovery if they become stuck</a:t>
            </a:r>
            <a:r>
              <a:rPr lang="en-GB" sz="2200" dirty="0"/>
              <a:t>.</a:t>
            </a:r>
            <a:endParaRPr lang="en-US" sz="2200" dirty="0"/>
          </a:p>
          <a:p>
            <a:pPr marL="285750" indent="-285750"/>
            <a:endParaRPr lang="en-GB" sz="2200" dirty="0">
              <a:latin typeface="Century Gothic" panose="020B0502020202020204" pitchFamily="34" charset="0"/>
            </a:endParaRPr>
          </a:p>
          <a:p>
            <a:endParaRPr lang="en-GB" sz="2200" dirty="0">
              <a:latin typeface="Century Gothic" panose="020B0502020202020204" pitchFamily="34" charset="0"/>
            </a:endParaRPr>
          </a:p>
        </p:txBody>
      </p:sp>
      <p:grpSp>
        <p:nvGrpSpPr>
          <p:cNvPr id="16" name="Group 15">
            <a:extLst>
              <a:ext uri="{FF2B5EF4-FFF2-40B4-BE49-F238E27FC236}">
                <a16:creationId xmlns:a16="http://schemas.microsoft.com/office/drawing/2014/main" id="{A693109B-8EDA-C855-4294-CC11BD23144E}"/>
              </a:ext>
            </a:extLst>
          </p:cNvPr>
          <p:cNvGrpSpPr/>
          <p:nvPr/>
        </p:nvGrpSpPr>
        <p:grpSpPr>
          <a:xfrm>
            <a:off x="5927346" y="1548769"/>
            <a:ext cx="3049014" cy="4284664"/>
            <a:chOff x="5323765" y="1417638"/>
            <a:chExt cx="3049014" cy="4284664"/>
          </a:xfrm>
        </p:grpSpPr>
        <p:pic>
          <p:nvPicPr>
            <p:cNvPr id="14" name="Picture 6">
              <a:extLst>
                <a:ext uri="{FF2B5EF4-FFF2-40B4-BE49-F238E27FC236}">
                  <a16:creationId xmlns:a16="http://schemas.microsoft.com/office/drawing/2014/main" id="{C37FE36F-DFD1-8243-98A3-F0626FF5CF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323765" y="3691102"/>
              <a:ext cx="3049014" cy="2011200"/>
            </a:xfrm>
            <a:prstGeom prst="rect">
              <a:avLst/>
            </a:prstGeom>
            <a:noFill/>
            <a:ln w="3810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6F018C-107D-BC29-0AB0-BB5C806CE7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3765" y="1417638"/>
              <a:ext cx="3048712" cy="2244691"/>
            </a:xfrm>
            <a:prstGeom prst="rect">
              <a:avLst/>
            </a:prstGeom>
            <a:ln w="38100" cap="sq">
              <a:solidFill>
                <a:srgbClr val="000000"/>
              </a:solidFill>
              <a:prstDash val="solid"/>
              <a:miter lim="800000"/>
            </a:ln>
            <a:effectLst/>
          </p:spPr>
        </p:pic>
      </p:grpSp>
      <p:sp>
        <p:nvSpPr>
          <p:cNvPr id="5" name="Title 10">
            <a:extLst>
              <a:ext uri="{FF2B5EF4-FFF2-40B4-BE49-F238E27FC236}">
                <a16:creationId xmlns:a16="http://schemas.microsoft.com/office/drawing/2014/main" id="{889420DF-AF92-5AAA-5345-066C148FB374}"/>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VPs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27D5A60E-10FB-8013-632B-0CDD5DB6AB6D}"/>
              </a:ext>
            </a:extLst>
          </p:cNvPr>
          <p:cNvSpPr/>
          <p:nvPr/>
        </p:nvSpPr>
        <p:spPr>
          <a:xfrm>
            <a:off x="261142" y="799034"/>
            <a:ext cx="7282658" cy="83099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Points – Areas of soft </a:t>
            </a:r>
            <a:r>
              <a:rPr kumimoji="0" lang="en-US" sz="2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groun</a:t>
            </a:r>
            <a:r>
              <a:rPr lang="en-US" sz="2400" b="1" kern="1200" dirty="0">
                <a:solidFill>
                  <a:prstClr val="black"/>
                </a:solidFill>
                <a:latin typeface="Century Gothic" panose="020B0502020202020204" pitchFamily="34" charset="0"/>
                <a:ea typeface="+mn-ea"/>
                <a:cs typeface="Arial" panose="020B0604020202020204" pitchFamily="34" charset="0"/>
              </a:rPr>
              <a:t>d or pot holes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15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156C3F-1657-4CF7-A8EF-527E68E1CDBE}"/>
              </a:ext>
            </a:extLst>
          </p:cNvPr>
          <p:cNvSpPr txBox="1">
            <a:spLocks/>
          </p:cNvSpPr>
          <p:nvPr/>
        </p:nvSpPr>
        <p:spPr>
          <a:xfrm>
            <a:off x="544211" y="1260699"/>
            <a:ext cx="8920762" cy="50697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6" name="Title 10">
            <a:extLst>
              <a:ext uri="{FF2B5EF4-FFF2-40B4-BE49-F238E27FC236}">
                <a16:creationId xmlns:a16="http://schemas.microsoft.com/office/drawing/2014/main" id="{0E853B49-E6D6-547B-422A-301727DF7411}"/>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611572E2-4A16-ABA6-71F0-512ED5239C33}"/>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Areas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3C9A878-E685-A0AB-30FC-F993B4D54079}"/>
              </a:ext>
            </a:extLst>
          </p:cNvPr>
          <p:cNvSpPr txBox="1"/>
          <p:nvPr/>
        </p:nvSpPr>
        <p:spPr>
          <a:xfrm>
            <a:off x="261142" y="1260699"/>
            <a:ext cx="9416258"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Common characteristics of vulnerable areas include (mnemonic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POLICE THESE</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reviously used tracks &amp; patrol routes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ften used positions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inear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nterior of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analized routes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xtended long stretches of road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actically important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 ground dominated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scape routes into and out of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uccessive VPs in close proximity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xit or entry of areas of urban / rural interfaces;</a:t>
            </a:r>
          </a:p>
        </p:txBody>
      </p:sp>
    </p:spTree>
    <p:extLst>
      <p:ext uri="{BB962C8B-B14F-4D97-AF65-F5344CB8AC3E}">
        <p14:creationId xmlns:p14="http://schemas.microsoft.com/office/powerpoint/2010/main" val="4089622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156C3F-1657-4CF7-A8EF-527E68E1CDBE}"/>
              </a:ext>
            </a:extLst>
          </p:cNvPr>
          <p:cNvSpPr txBox="1">
            <a:spLocks/>
          </p:cNvSpPr>
          <p:nvPr/>
        </p:nvSpPr>
        <p:spPr>
          <a:xfrm>
            <a:off x="544211" y="1260699"/>
            <a:ext cx="8920762" cy="50697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
        <p:nvSpPr>
          <p:cNvPr id="6" name="Title 10">
            <a:extLst>
              <a:ext uri="{FF2B5EF4-FFF2-40B4-BE49-F238E27FC236}">
                <a16:creationId xmlns:a16="http://schemas.microsoft.com/office/drawing/2014/main" id="{0E853B49-E6D6-547B-422A-301727DF7411}"/>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611572E2-4A16-ABA6-71F0-512ED5239C33}"/>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Vulnerable Areas – Examples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B3905988-8313-F13A-9DD8-FBA1DA45BC0C}"/>
              </a:ext>
            </a:extLst>
          </p:cNvPr>
          <p:cNvPicPr>
            <a:picLocks noChangeAspect="1"/>
          </p:cNvPicPr>
          <p:nvPr/>
        </p:nvPicPr>
        <p:blipFill>
          <a:blip r:embed="rId3"/>
          <a:stretch>
            <a:fillRect/>
          </a:stretch>
        </p:blipFill>
        <p:spPr>
          <a:xfrm>
            <a:off x="152400" y="1750313"/>
            <a:ext cx="2305372" cy="3210373"/>
          </a:xfrm>
          <a:prstGeom prst="rect">
            <a:avLst/>
          </a:prstGeom>
        </p:spPr>
      </p:pic>
      <p:pic>
        <p:nvPicPr>
          <p:cNvPr id="9" name="Picture 8">
            <a:extLst>
              <a:ext uri="{FF2B5EF4-FFF2-40B4-BE49-F238E27FC236}">
                <a16:creationId xmlns:a16="http://schemas.microsoft.com/office/drawing/2014/main" id="{4FE36270-5D44-EF96-9176-396C12F96D4A}"/>
              </a:ext>
            </a:extLst>
          </p:cNvPr>
          <p:cNvPicPr>
            <a:picLocks noChangeAspect="1"/>
          </p:cNvPicPr>
          <p:nvPr/>
        </p:nvPicPr>
        <p:blipFill>
          <a:blip r:embed="rId4"/>
          <a:stretch>
            <a:fillRect/>
          </a:stretch>
        </p:blipFill>
        <p:spPr>
          <a:xfrm>
            <a:off x="2576062" y="1726497"/>
            <a:ext cx="2324424" cy="3258005"/>
          </a:xfrm>
          <a:prstGeom prst="rect">
            <a:avLst/>
          </a:prstGeom>
        </p:spPr>
      </p:pic>
      <p:pic>
        <p:nvPicPr>
          <p:cNvPr id="11" name="Picture 10">
            <a:extLst>
              <a:ext uri="{FF2B5EF4-FFF2-40B4-BE49-F238E27FC236}">
                <a16:creationId xmlns:a16="http://schemas.microsoft.com/office/drawing/2014/main" id="{D3A2308D-8C41-3871-A32E-0AB3D533853A}"/>
              </a:ext>
            </a:extLst>
          </p:cNvPr>
          <p:cNvPicPr>
            <a:picLocks noChangeAspect="1"/>
          </p:cNvPicPr>
          <p:nvPr/>
        </p:nvPicPr>
        <p:blipFill>
          <a:blip r:embed="rId5"/>
          <a:stretch>
            <a:fillRect/>
          </a:stretch>
        </p:blipFill>
        <p:spPr>
          <a:xfrm>
            <a:off x="5018776" y="1736023"/>
            <a:ext cx="2305372" cy="3238952"/>
          </a:xfrm>
          <a:prstGeom prst="rect">
            <a:avLst/>
          </a:prstGeom>
        </p:spPr>
      </p:pic>
      <p:pic>
        <p:nvPicPr>
          <p:cNvPr id="13" name="Picture 12">
            <a:extLst>
              <a:ext uri="{FF2B5EF4-FFF2-40B4-BE49-F238E27FC236}">
                <a16:creationId xmlns:a16="http://schemas.microsoft.com/office/drawing/2014/main" id="{16348366-28B9-9DC5-AC4D-8477A7138A12}"/>
              </a:ext>
            </a:extLst>
          </p:cNvPr>
          <p:cNvPicPr>
            <a:picLocks noChangeAspect="1"/>
          </p:cNvPicPr>
          <p:nvPr/>
        </p:nvPicPr>
        <p:blipFill>
          <a:blip r:embed="rId6"/>
          <a:stretch>
            <a:fillRect/>
          </a:stretch>
        </p:blipFill>
        <p:spPr>
          <a:xfrm>
            <a:off x="7442437" y="1716971"/>
            <a:ext cx="2314898" cy="3277057"/>
          </a:xfrm>
          <a:prstGeom prst="rect">
            <a:avLst/>
          </a:prstGeom>
        </p:spPr>
      </p:pic>
      <p:sp>
        <p:nvSpPr>
          <p:cNvPr id="14" name="Rectangle 13">
            <a:extLst>
              <a:ext uri="{FF2B5EF4-FFF2-40B4-BE49-F238E27FC236}">
                <a16:creationId xmlns:a16="http://schemas.microsoft.com/office/drawing/2014/main" id="{EE0EA511-6D2D-5367-DAF8-F1D07BF3D88C}"/>
              </a:ext>
            </a:extLst>
          </p:cNvPr>
          <p:cNvSpPr/>
          <p:nvPr/>
        </p:nvSpPr>
        <p:spPr>
          <a:xfrm>
            <a:off x="261142" y="5089469"/>
            <a:ext cx="2093683" cy="1015663"/>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Long sections of channeled terrain</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E5C2186F-1465-00D9-DB26-01601985FE5A}"/>
              </a:ext>
            </a:extLst>
          </p:cNvPr>
          <p:cNvSpPr/>
          <p:nvPr/>
        </p:nvSpPr>
        <p:spPr>
          <a:xfrm>
            <a:off x="2760081" y="5089469"/>
            <a:ext cx="2093683" cy="707886"/>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 series of VPs close together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3C8604AE-5027-63F2-C6CC-0E1BC10A4A95}"/>
              </a:ext>
            </a:extLst>
          </p:cNvPr>
          <p:cNvSpPr/>
          <p:nvPr/>
        </p:nvSpPr>
        <p:spPr>
          <a:xfrm>
            <a:off x="5120106" y="5089468"/>
            <a:ext cx="2093683" cy="1015663"/>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Terrain dominated by high ground</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54047988-150F-84C4-580F-6240F1A31F25}"/>
              </a:ext>
            </a:extLst>
          </p:cNvPr>
          <p:cNvSpPr/>
          <p:nvPr/>
        </p:nvSpPr>
        <p:spPr>
          <a:xfrm>
            <a:off x="7553044" y="5159514"/>
            <a:ext cx="2093683" cy="707886"/>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Urban rural interface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7514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627096" y="1485900"/>
            <a:ext cx="3783604" cy="4994910"/>
          </a:xfrm>
        </p:spPr>
        <p:txBody>
          <a:bodyPr>
            <a:noAutofit/>
          </a:bodyPr>
          <a:lstStyle/>
          <a:p>
            <a:pPr marL="0" indent="0" algn="ctr">
              <a:buNone/>
            </a:pPr>
            <a:r>
              <a:rPr lang="en-GB" sz="2400" dirty="0">
                <a:latin typeface="Century Gothic" panose="020B0502020202020204" pitchFamily="34" charset="0"/>
              </a:rPr>
              <a:t>Tracks used by previous Patrols provide a good indicator of future patrol routes.  Pattern setting allows Troops to be targeted. </a:t>
            </a:r>
          </a:p>
          <a:p>
            <a:pPr marL="0" indent="0" algn="ctr">
              <a:buNone/>
            </a:pPr>
            <a:endParaRPr lang="en-GB" sz="2400" b="1" dirty="0">
              <a:latin typeface="Century Gothic" panose="020B0502020202020204" pitchFamily="34" charset="0"/>
            </a:endParaRPr>
          </a:p>
          <a:p>
            <a:pPr marL="0" indent="0" algn="ctr">
              <a:buNone/>
            </a:pPr>
            <a:r>
              <a:rPr lang="en-GB" sz="2400" b="1" dirty="0">
                <a:latin typeface="Century Gothic" panose="020B0502020202020204" pitchFamily="34" charset="0"/>
              </a:rPr>
              <a:t>If you are on a route that has been used before or regularly used, you are vulnerable to attack </a:t>
            </a:r>
          </a:p>
          <a:p>
            <a:pPr marL="0" indent="0" algn="ctr">
              <a:buNone/>
            </a:pPr>
            <a:endParaRPr lang="en-GB" sz="2400" dirty="0">
              <a:latin typeface="Century Gothic" panose="020B0502020202020204" pitchFamily="34" charset="0"/>
            </a:endParaRPr>
          </a:p>
        </p:txBody>
      </p:sp>
      <p:grpSp>
        <p:nvGrpSpPr>
          <p:cNvPr id="2" name="Group 1">
            <a:extLst>
              <a:ext uri="{FF2B5EF4-FFF2-40B4-BE49-F238E27FC236}">
                <a16:creationId xmlns:a16="http://schemas.microsoft.com/office/drawing/2014/main" id="{F2347BD4-613E-BAE8-4F68-E68D91C10670}"/>
              </a:ext>
            </a:extLst>
          </p:cNvPr>
          <p:cNvGrpSpPr/>
          <p:nvPr/>
        </p:nvGrpSpPr>
        <p:grpSpPr>
          <a:xfrm>
            <a:off x="838199" y="1657669"/>
            <a:ext cx="4013200" cy="4537559"/>
            <a:chOff x="457200" y="1222506"/>
            <a:chExt cx="4013200" cy="4537559"/>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222506"/>
              <a:ext cx="4013200" cy="2300720"/>
            </a:xfrm>
            <a:prstGeom prst="rect">
              <a:avLst/>
            </a:prstGeom>
            <a:ln w="28575">
              <a:solidFill>
                <a:schemeClr val="tx1"/>
              </a:solidFill>
            </a:ln>
          </p:spPr>
        </p:pic>
        <p:pic>
          <p:nvPicPr>
            <p:cNvPr id="9" name="Picture 8"/>
            <p:cNvPicPr>
              <a:picLocks noChangeAspect="1"/>
            </p:cNvPicPr>
            <p:nvPr/>
          </p:nvPicPr>
          <p:blipFill>
            <a:blip r:embed="rId4"/>
            <a:stretch>
              <a:fillRect/>
            </a:stretch>
          </p:blipFill>
          <p:spPr>
            <a:xfrm>
              <a:off x="457200" y="3523226"/>
              <a:ext cx="4013200" cy="2236839"/>
            </a:xfrm>
            <a:prstGeom prst="rect">
              <a:avLst/>
            </a:prstGeom>
            <a:ln w="28575">
              <a:solidFill>
                <a:schemeClr val="tx1"/>
              </a:solidFill>
            </a:ln>
          </p:spPr>
        </p:pic>
      </p:grpSp>
      <p:sp>
        <p:nvSpPr>
          <p:cNvPr id="7" name="Title 10">
            <a:extLst>
              <a:ext uri="{FF2B5EF4-FFF2-40B4-BE49-F238E27FC236}">
                <a16:creationId xmlns:a16="http://schemas.microsoft.com/office/drawing/2014/main" id="{2DBBAA49-9F93-D9C1-B3D8-7EF03F450A4D}"/>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0938AF8E-B204-43E1-0989-BC80763DB580}"/>
              </a:ext>
            </a:extLst>
          </p:cNvPr>
          <p:cNvSpPr/>
          <p:nvPr/>
        </p:nvSpPr>
        <p:spPr>
          <a:xfrm>
            <a:off x="261142" y="799034"/>
            <a:ext cx="667686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Previously Used Tracks and Patrol Routes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31930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A0E7598-6A75-0FD8-9F44-83129B1974C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9577" y="1371601"/>
            <a:ext cx="3656939" cy="1959928"/>
          </a:xfrm>
          <a:prstGeom prst="rect">
            <a:avLst/>
          </a:prstGeom>
          <a:ln w="28575">
            <a:solidFill>
              <a:schemeClr val="tx1"/>
            </a:solidFill>
          </a:ln>
        </p:spPr>
      </p:pic>
      <p:pic>
        <p:nvPicPr>
          <p:cNvPr id="11" name="Picture 10">
            <a:extLst>
              <a:ext uri="{FF2B5EF4-FFF2-40B4-BE49-F238E27FC236}">
                <a16:creationId xmlns:a16="http://schemas.microsoft.com/office/drawing/2014/main" id="{2D61ED7D-0595-32C2-3892-0C6B06A55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577" y="3665872"/>
            <a:ext cx="3656939" cy="2437959"/>
          </a:xfrm>
          <a:prstGeom prst="rect">
            <a:avLst/>
          </a:prstGeom>
          <a:ln w="28575">
            <a:solidFill>
              <a:schemeClr val="tx1"/>
            </a:solidFill>
          </a:ln>
        </p:spPr>
      </p:pic>
      <p:sp>
        <p:nvSpPr>
          <p:cNvPr id="12" name="Content Placeholder 2">
            <a:extLst>
              <a:ext uri="{FF2B5EF4-FFF2-40B4-BE49-F238E27FC236}">
                <a16:creationId xmlns:a16="http://schemas.microsoft.com/office/drawing/2014/main" id="{14A97DE7-8A4B-0CEA-2527-C48052938DFE}"/>
              </a:ext>
            </a:extLst>
          </p:cNvPr>
          <p:cNvSpPr txBox="1">
            <a:spLocks/>
          </p:cNvSpPr>
          <p:nvPr/>
        </p:nvSpPr>
        <p:spPr bwMode="auto">
          <a:xfrm>
            <a:off x="4297680" y="850187"/>
            <a:ext cx="5347178" cy="581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GB" dirty="0">
                <a:latin typeface="Century Gothic" panose="020B0502020202020204" pitchFamily="34" charset="0"/>
              </a:rPr>
              <a:t>Provide the Insurgent with:</a:t>
            </a:r>
          </a:p>
          <a:p>
            <a:pPr marL="285750" indent="-285750"/>
            <a:r>
              <a:rPr lang="en-GB" dirty="0">
                <a:latin typeface="Century Gothic" panose="020B0502020202020204" pitchFamily="34" charset="0"/>
              </a:rPr>
              <a:t>Easy concealment of Command Wires </a:t>
            </a:r>
          </a:p>
          <a:p>
            <a:pPr marL="285750" indent="-285750"/>
            <a:r>
              <a:rPr lang="en-GB" dirty="0">
                <a:latin typeface="Century Gothic" panose="020B0502020202020204" pitchFamily="34" charset="0"/>
              </a:rPr>
              <a:t>Line of Sight between Firing Point and  Contact Point </a:t>
            </a:r>
          </a:p>
          <a:p>
            <a:pPr marL="0" indent="0">
              <a:buNone/>
            </a:pPr>
            <a:endParaRPr lang="en-GB" dirty="0">
              <a:latin typeface="Century Gothic" panose="020B0502020202020204" pitchFamily="34" charset="0"/>
            </a:endParaRPr>
          </a:p>
          <a:p>
            <a:pPr marL="0" indent="0">
              <a:buNone/>
            </a:pPr>
            <a:r>
              <a:rPr lang="en-GB" dirty="0">
                <a:latin typeface="Century Gothic" panose="020B0502020202020204" pitchFamily="34" charset="0"/>
              </a:rPr>
              <a:t>Provide troops with:</a:t>
            </a:r>
          </a:p>
          <a:p>
            <a:r>
              <a:rPr lang="en-GB" dirty="0">
                <a:latin typeface="Century Gothic" panose="020B0502020202020204" pitchFamily="34" charset="0"/>
              </a:rPr>
              <a:t>Shade from the heat</a:t>
            </a:r>
          </a:p>
          <a:p>
            <a:r>
              <a:rPr lang="en-GB" dirty="0">
                <a:latin typeface="Century Gothic" panose="020B0502020202020204" pitchFamily="34" charset="0"/>
              </a:rPr>
              <a:t>Cover from view and/or fire</a:t>
            </a:r>
          </a:p>
          <a:p>
            <a:pPr marL="0" indent="0">
              <a:buNone/>
            </a:pPr>
            <a:r>
              <a:rPr lang="en-US" dirty="0">
                <a:latin typeface="Century Gothic" panose="020B0502020202020204" pitchFamily="34" charset="0"/>
              </a:rPr>
              <a:t>Examples include:</a:t>
            </a:r>
          </a:p>
          <a:p>
            <a:r>
              <a:rPr lang="en-US" dirty="0">
                <a:latin typeface="Century Gothic" panose="020B0502020202020204" pitchFamily="34" charset="0"/>
              </a:rPr>
              <a:t> Compound walls</a:t>
            </a:r>
          </a:p>
          <a:p>
            <a:r>
              <a:rPr lang="en-US" dirty="0">
                <a:latin typeface="Century Gothic" panose="020B0502020202020204" pitchFamily="34" charset="0"/>
              </a:rPr>
              <a:t> Irrigation ditches</a:t>
            </a:r>
          </a:p>
          <a:p>
            <a:r>
              <a:rPr lang="en-US" dirty="0">
                <a:latin typeface="Century Gothic" panose="020B0502020202020204" pitchFamily="34" charset="0"/>
              </a:rPr>
              <a:t> Edges of fields </a:t>
            </a:r>
          </a:p>
          <a:p>
            <a:r>
              <a:rPr lang="en-US" dirty="0">
                <a:latin typeface="Century Gothic" panose="020B0502020202020204" pitchFamily="34" charset="0"/>
              </a:rPr>
              <a:t> Wadis</a:t>
            </a:r>
          </a:p>
          <a:p>
            <a:pPr marL="0" indent="0">
              <a:buNone/>
            </a:pPr>
            <a:endParaRPr lang="en-GB" dirty="0">
              <a:latin typeface="Century Gothic" panose="020B0502020202020204" pitchFamily="34" charset="0"/>
            </a:endParaRPr>
          </a:p>
        </p:txBody>
      </p:sp>
      <p:sp>
        <p:nvSpPr>
          <p:cNvPr id="6" name="Title 10">
            <a:extLst>
              <a:ext uri="{FF2B5EF4-FFF2-40B4-BE49-F238E27FC236}">
                <a16:creationId xmlns:a16="http://schemas.microsoft.com/office/drawing/2014/main" id="{E2415967-C1DE-4E3B-7BD2-0B4241A7F4B9}"/>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33CB4636-8E1E-60B0-56A6-F1AF0E08A342}"/>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Linear Features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637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set>
                                      <p:cBhvr override="childStyle">
                                        <p:cTn dur="1" fill="hold" display="0" masterRel="nextClick" afterEffect="1"/>
                                        <p:tgtEl>
                                          <p:spTgt spid="12">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subTnLst>
                                    <p:set>
                                      <p:cBhvr override="childStyle">
                                        <p:cTn dur="1" fill="hold" display="0" masterRel="nextClick" afterEffect="1"/>
                                        <p:tgtEl>
                                          <p:spTgt spid="12">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subTnLst>
                                    <p:set>
                                      <p:cBhvr override="childStyle">
                                        <p:cTn dur="1" fill="hold" display="0" masterRel="nextClick" afterEffect="1"/>
                                        <p:tgtEl>
                                          <p:spTgt spid="12">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subTnLst>
                                    <p:set>
                                      <p:cBhvr override="childStyle">
                                        <p:cTn dur="1" fill="hold" display="0" masterRel="nextClick" afterEffect="1"/>
                                        <p:tgtEl>
                                          <p:spTgt spid="12">
                                            <p:txEl>
                                              <p:pRg st="4" end="4"/>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subTnLst>
                                    <p:set>
                                      <p:cBhvr override="childStyle">
                                        <p:cTn dur="1" fill="hold" display="0" masterRel="nextClick" afterEffect="1"/>
                                        <p:tgtEl>
                                          <p:spTgt spid="12">
                                            <p:txEl>
                                              <p:pRg st="5" end="5"/>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subTnLst>
                                    <p:set>
                                      <p:cBhvr override="childStyle">
                                        <p:cTn dur="1" fill="hold" display="0" masterRel="nextClick" afterEffect="1"/>
                                        <p:tgtEl>
                                          <p:spTgt spid="12">
                                            <p:txEl>
                                              <p:pRg st="6" end="6"/>
                                            </p:txEl>
                                          </p:spTgt>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subTnLst>
                                    <p:set>
                                      <p:cBhvr override="childStyle">
                                        <p:cTn dur="1" fill="hold" display="0" masterRel="nextClick" afterEffect="1"/>
                                        <p:tgtEl>
                                          <p:spTgt spid="12">
                                            <p:txEl>
                                              <p:pRg st="7" end="7"/>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2">
                                            <p:txEl>
                                              <p:pRg st="8" end="8"/>
                                            </p:txEl>
                                          </p:spTgt>
                                        </p:tgtEl>
                                        <p:attrNameLst>
                                          <p:attrName>style.visibility</p:attrName>
                                        </p:attrNameLst>
                                      </p:cBhvr>
                                      <p:to>
                                        <p:strVal val="visible"/>
                                      </p:to>
                                    </p:set>
                                  </p:childTnLst>
                                  <p:subTnLst>
                                    <p:set>
                                      <p:cBhvr override="childStyle">
                                        <p:cTn dur="1" fill="hold" display="0" masterRel="nextClick" afterEffect="1"/>
                                        <p:tgtEl>
                                          <p:spTgt spid="12">
                                            <p:txEl>
                                              <p:pRg st="8" end="8"/>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2">
                                            <p:txEl>
                                              <p:pRg st="9" end="9"/>
                                            </p:txEl>
                                          </p:spTgt>
                                        </p:tgtEl>
                                        <p:attrNameLst>
                                          <p:attrName>style.visibility</p:attrName>
                                        </p:attrNameLst>
                                      </p:cBhvr>
                                      <p:to>
                                        <p:strVal val="visible"/>
                                      </p:to>
                                    </p:set>
                                  </p:childTnLst>
                                  <p:subTnLst>
                                    <p:set>
                                      <p:cBhvr override="childStyle">
                                        <p:cTn dur="1" fill="hold" display="0" masterRel="nextClick" afterEffect="1"/>
                                        <p:tgtEl>
                                          <p:spTgt spid="12">
                                            <p:txEl>
                                              <p:pRg st="9" end="9"/>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12">
                                            <p:txEl>
                                              <p:pRg st="10" end="10"/>
                                            </p:txEl>
                                          </p:spTgt>
                                        </p:tgtEl>
                                        <p:attrNameLst>
                                          <p:attrName>style.visibility</p:attrName>
                                        </p:attrNameLst>
                                      </p:cBhvr>
                                      <p:to>
                                        <p:strVal val="visible"/>
                                      </p:to>
                                    </p:set>
                                  </p:childTnLst>
                                  <p:subTnLst>
                                    <p:set>
                                      <p:cBhvr override="childStyle">
                                        <p:cTn dur="1" fill="hold" display="0" masterRel="nextClick" afterEffect="1"/>
                                        <p:tgtEl>
                                          <p:spTgt spid="12">
                                            <p:txEl>
                                              <p:pRg st="10" end="10"/>
                                            </p:txEl>
                                          </p:spTgt>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12">
                                            <p:txEl>
                                              <p:pRg st="11" end="11"/>
                                            </p:txEl>
                                          </p:spTgt>
                                        </p:tgtEl>
                                        <p:attrNameLst>
                                          <p:attrName>style.visibility</p:attrName>
                                        </p:attrNameLst>
                                      </p:cBhvr>
                                      <p:to>
                                        <p:strVal val="visible"/>
                                      </p:to>
                                    </p:set>
                                  </p:childTnLst>
                                  <p:subTnLst>
                                    <p:set>
                                      <p:cBhvr override="childStyle">
                                        <p:cTn dur="1" fill="hold" display="0" masterRel="nextClick" afterEffect="1"/>
                                        <p:tgtEl>
                                          <p:spTgt spid="12">
                                            <p:txEl>
                                              <p:pRg st="11" end="11"/>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04"/>
          <p:cNvSpPr>
            <a:spLocks noGrp="1"/>
          </p:cNvSpPr>
          <p:nvPr>
            <p:ph sz="half" idx="1"/>
          </p:nvPr>
        </p:nvSpPr>
        <p:spPr>
          <a:xfrm>
            <a:off x="261142" y="2045371"/>
            <a:ext cx="4038600" cy="2754560"/>
          </a:xfrm>
          <a:prstGeom prst="rect">
            <a:avLst/>
          </a:prstGeom>
          <a:ln w="12700">
            <a:miter lim="400000"/>
          </a:ln>
          <a:extLst>
            <a:ext uri="{C572A759-6A51-4108-AA02-DFA0A04FC94B}">
              <ma14:wrappingTextBoxFlag xmlns="" xmlns:ma14="http://schemas.microsoft.com/office/mac/drawingml/2011/main" val="1"/>
            </a:ext>
          </a:extLst>
        </p:spPr>
        <p:txBody>
          <a:bodyPr spcFirstLastPara="1" wrap="square" lIns="45719" tIns="45700" rIns="45719" bIns="45700" anchor="t" anchorCtr="0">
            <a:spAutoFit/>
          </a:bodyPr>
          <a:lstStyle>
            <a:lvl1pPr>
              <a:defRPr sz="2000"/>
            </a:lvl1pPr>
          </a:lstStyle>
          <a:p>
            <a:pPr marL="0" indent="0">
              <a:buNone/>
            </a:pPr>
            <a:r>
              <a:rPr lang="en-GB" sz="2400" dirty="0">
                <a:latin typeface="Century Gothic" panose="020B0502020202020204" pitchFamily="34" charset="0"/>
              </a:rPr>
              <a:t>Interiors of buildings can easily conceal enemy presence as well as offering opportunity for channelling through doorways in which devices may be hidden.</a:t>
            </a:r>
            <a:endParaRPr sz="2400" dirty="0">
              <a:latin typeface="Century Gothic" panose="020B0502020202020204" pitchFamily="34" charset="0"/>
            </a:endParaRPr>
          </a:p>
        </p:txBody>
      </p:sp>
      <p:pic>
        <p:nvPicPr>
          <p:cNvPr id="6" name="Picture 2">
            <a:extLst>
              <a:ext uri="{FF2B5EF4-FFF2-40B4-BE49-F238E27FC236}">
                <a16:creationId xmlns:a16="http://schemas.microsoft.com/office/drawing/2014/main" id="{11CD678A-0A82-B9A8-6659-0C6B7FA92B80}"/>
              </a:ext>
              <a:ext uri="{C183D7F6-B498-43B3-948B-1728B52AA6E4}">
                <adec:decorative xmlns:adec="http://schemas.microsoft.com/office/drawing/2017/decorative" val="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00600" y="1346149"/>
            <a:ext cx="4615658" cy="4165703"/>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5" name="Title 10">
            <a:extLst>
              <a:ext uri="{FF2B5EF4-FFF2-40B4-BE49-F238E27FC236}">
                <a16:creationId xmlns:a16="http://schemas.microsoft.com/office/drawing/2014/main" id="{109A2224-91E8-FAEF-413D-EEEE97E377F4}"/>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A1C13B89-19F0-FE94-2DF6-434664D0DB18}"/>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Linear Features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4581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FEF4E260-B79D-41D8-90EB-C84807CD77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0686AD50-C6DC-4D98-A467-9AC1F3C2D8D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241208F6-8B1C-4098-9388-150BC8E447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5CF60A-C611-4830-B801-99B49C3983A6}"/>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2.4.1</a:t>
            </a:r>
            <a:r>
              <a:rPr lang="en-US" sz="3200" kern="1200" dirty="0">
                <a:solidFill>
                  <a:prstClr val="white"/>
                </a:solidFill>
                <a:latin typeface="Century Gothic" panose="020B0502020202020204" pitchFamily="34" charset="0"/>
                <a:ea typeface="+mn-ea"/>
                <a:cs typeface="+mn-cs"/>
              </a:rPr>
              <a:t> Definitions of VPs and VAs </a:t>
            </a:r>
          </a:p>
        </p:txBody>
      </p:sp>
      <p:sp>
        <p:nvSpPr>
          <p:cNvPr id="2" name="Slide Number Placeholder 1">
            <a:extLst>
              <a:ext uri="{FF2B5EF4-FFF2-40B4-BE49-F238E27FC236}">
                <a16:creationId xmlns:a16="http://schemas.microsoft.com/office/drawing/2014/main" id="{23965F5A-198C-4637-90D5-5F48F85228B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1654810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838200" y="1600201"/>
            <a:ext cx="4038600" cy="4267200"/>
          </a:xfrm>
          <a:prstGeom prst="rect">
            <a:avLst/>
          </a:prstGeom>
          <a:noFill/>
          <a:ln w="28575">
            <a:solidFill>
              <a:schemeClr val="tx1"/>
            </a:solidFill>
          </a:ln>
        </p:spPr>
      </p:pic>
      <p:sp>
        <p:nvSpPr>
          <p:cNvPr id="7" name="Shape 404"/>
          <p:cNvSpPr>
            <a:spLocks noGrp="1"/>
          </p:cNvSpPr>
          <p:nvPr>
            <p:ph sz="half" idx="2"/>
          </p:nvPr>
        </p:nvSpPr>
        <p:spPr>
          <a:xfrm>
            <a:off x="5029200" y="1600201"/>
            <a:ext cx="4038600" cy="4267201"/>
          </a:xfrm>
          <a:extLst>
            <a:ext uri="{C572A759-6A51-4108-AA02-DFA0A04FC94B}">
              <ma14:wrappingTextBoxFlag xmlns="" xmlns:ma14="http://schemas.microsoft.com/office/mac/drawingml/2011/main" val="1"/>
            </a:ext>
          </a:extLst>
        </p:spPr>
        <p:txBody>
          <a:bodyPr spcFirstLastPara="1" wrap="square" lIns="45719" tIns="45700" rIns="45719" bIns="45700" anchor="t" anchorCtr="0">
            <a:normAutofit/>
          </a:bodyPr>
          <a:lstStyle>
            <a:lvl1pPr>
              <a:defRPr sz="2000"/>
            </a:lvl1pPr>
          </a:lstStyle>
          <a:p>
            <a:pPr marL="0" indent="0">
              <a:buNone/>
            </a:pPr>
            <a:r>
              <a:rPr sz="2400" dirty="0">
                <a:latin typeface="Century Gothic" panose="020B0502020202020204" pitchFamily="34" charset="0"/>
              </a:rPr>
              <a:t>Canali</a:t>
            </a:r>
            <a:r>
              <a:rPr lang="en-US" sz="2400" dirty="0">
                <a:latin typeface="Century Gothic" panose="020B0502020202020204" pitchFamily="34" charset="0"/>
              </a:rPr>
              <a:t>z</a:t>
            </a:r>
            <a:r>
              <a:rPr sz="2400" dirty="0">
                <a:latin typeface="Century Gothic" panose="020B0502020202020204" pitchFamily="34" charset="0"/>
              </a:rPr>
              <a:t>ed routes are areas where patrols are </a:t>
            </a:r>
            <a:r>
              <a:rPr lang="en-GB" sz="2400" dirty="0">
                <a:latin typeface="Century Gothic" panose="020B0502020202020204" pitchFamily="34" charset="0"/>
              </a:rPr>
              <a:t>channelled</a:t>
            </a:r>
            <a:r>
              <a:rPr sz="2400" dirty="0">
                <a:latin typeface="Century Gothic" panose="020B0502020202020204" pitchFamily="34" charset="0"/>
              </a:rPr>
              <a:t> by </a:t>
            </a:r>
            <a:r>
              <a:rPr sz="2400" b="1" dirty="0">
                <a:latin typeface="Century Gothic" panose="020B0502020202020204" pitchFamily="34" charset="0"/>
              </a:rPr>
              <a:t>natural</a:t>
            </a:r>
            <a:r>
              <a:rPr sz="2400" dirty="0">
                <a:latin typeface="Century Gothic" panose="020B0502020202020204" pitchFamily="34" charset="0"/>
              </a:rPr>
              <a:t> or </a:t>
            </a:r>
            <a:r>
              <a:rPr sz="2400" b="1" dirty="0">
                <a:latin typeface="Century Gothic" panose="020B0502020202020204" pitchFamily="34" charset="0"/>
              </a:rPr>
              <a:t>man-made</a:t>
            </a:r>
            <a:r>
              <a:rPr sz="2400" dirty="0">
                <a:latin typeface="Century Gothic" panose="020B0502020202020204" pitchFamily="34" charset="0"/>
              </a:rPr>
              <a:t> features such as</a:t>
            </a:r>
            <a:r>
              <a:rPr lang="en-GB" sz="2400" dirty="0">
                <a:latin typeface="Century Gothic" panose="020B0502020202020204" pitchFamily="34" charset="0"/>
              </a:rPr>
              <a:t>:</a:t>
            </a:r>
          </a:p>
          <a:p>
            <a:r>
              <a:rPr lang="en-GB" sz="2400" dirty="0">
                <a:latin typeface="Century Gothic" panose="020B0502020202020204" pitchFamily="34" charset="0"/>
              </a:rPr>
              <a:t>Ba</a:t>
            </a:r>
            <a:r>
              <a:rPr sz="2400" dirty="0" err="1">
                <a:latin typeface="Century Gothic" panose="020B0502020202020204" pitchFamily="34" charset="0"/>
              </a:rPr>
              <a:t>nks</a:t>
            </a:r>
            <a:r>
              <a:rPr sz="2400" dirty="0">
                <a:latin typeface="Century Gothic" panose="020B0502020202020204" pitchFamily="34" charset="0"/>
              </a:rPr>
              <a:t>, ditches</a:t>
            </a:r>
            <a:r>
              <a:rPr lang="en-GB" sz="2400" dirty="0">
                <a:latin typeface="Century Gothic" panose="020B0502020202020204" pitchFamily="34" charset="0"/>
              </a:rPr>
              <a:t>.</a:t>
            </a:r>
          </a:p>
          <a:p>
            <a:r>
              <a:rPr lang="en-GB" sz="2400" dirty="0">
                <a:latin typeface="Century Gothic" panose="020B0502020202020204" pitchFamily="34" charset="0"/>
              </a:rPr>
              <a:t>G</a:t>
            </a:r>
            <a:r>
              <a:rPr sz="2400" dirty="0">
                <a:latin typeface="Century Gothic" panose="020B0502020202020204" pitchFamily="34" charset="0"/>
              </a:rPr>
              <a:t>aps between dense vegetation</a:t>
            </a:r>
            <a:r>
              <a:rPr lang="en-GB" sz="2400" dirty="0">
                <a:latin typeface="Century Gothic" panose="020B0502020202020204" pitchFamily="34" charset="0"/>
              </a:rPr>
              <a:t>.</a:t>
            </a:r>
            <a:r>
              <a:rPr sz="2400" dirty="0">
                <a:latin typeface="Century Gothic" panose="020B0502020202020204" pitchFamily="34" charset="0"/>
              </a:rPr>
              <a:t> </a:t>
            </a:r>
            <a:endParaRPr lang="en-GB" sz="2400" dirty="0">
              <a:latin typeface="Century Gothic" panose="020B0502020202020204" pitchFamily="34" charset="0"/>
            </a:endParaRPr>
          </a:p>
          <a:p>
            <a:r>
              <a:rPr lang="en-GB" sz="2400" dirty="0">
                <a:latin typeface="Century Gothic" panose="020B0502020202020204" pitchFamily="34" charset="0"/>
              </a:rPr>
              <a:t>T</a:t>
            </a:r>
            <a:r>
              <a:rPr sz="2400" dirty="0">
                <a:latin typeface="Century Gothic" panose="020B0502020202020204" pitchFamily="34" charset="0"/>
              </a:rPr>
              <a:t>he base of steep terrain.</a:t>
            </a:r>
          </a:p>
        </p:txBody>
      </p:sp>
      <p:pic>
        <p:nvPicPr>
          <p:cNvPr id="4" name="Picture 3">
            <a:extLst>
              <a:ext uri="{FF2B5EF4-FFF2-40B4-BE49-F238E27FC236}">
                <a16:creationId xmlns:a16="http://schemas.microsoft.com/office/drawing/2014/main" id="{E0527A4A-BDC4-FDD2-7EA6-3EB21838DE6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00" r="18100" b="11013"/>
          <a:stretch/>
        </p:blipFill>
        <p:spPr>
          <a:xfrm rot="10800000">
            <a:off x="838200" y="1600201"/>
            <a:ext cx="4038600" cy="4267199"/>
          </a:xfrm>
          <a:prstGeom prst="rect">
            <a:avLst/>
          </a:prstGeom>
          <a:ln w="28575">
            <a:solidFill>
              <a:schemeClr val="tx1"/>
            </a:solidFill>
          </a:ln>
        </p:spPr>
      </p:pic>
      <p:sp>
        <p:nvSpPr>
          <p:cNvPr id="6" name="Title 10">
            <a:extLst>
              <a:ext uri="{FF2B5EF4-FFF2-40B4-BE49-F238E27FC236}">
                <a16:creationId xmlns:a16="http://schemas.microsoft.com/office/drawing/2014/main" id="{45A2AAE0-4ED9-3A0A-F7A2-34554F07E9AB}"/>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9" name="Rectangle 8">
            <a:extLst>
              <a:ext uri="{FF2B5EF4-FFF2-40B4-BE49-F238E27FC236}">
                <a16:creationId xmlns:a16="http://schemas.microsoft.com/office/drawing/2014/main" id="{0486597D-614E-139E-DA4E-9A3A3A216B40}"/>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Canal</a:t>
            </a:r>
            <a:r>
              <a:rPr lang="en-US" sz="2400" b="1" kern="1200" dirty="0" err="1">
                <a:solidFill>
                  <a:prstClr val="black"/>
                </a:solidFill>
                <a:latin typeface="Century Gothic" panose="020B0502020202020204" pitchFamily="34" charset="0"/>
                <a:ea typeface="+mn-ea"/>
                <a:cs typeface="Arial" panose="020B0604020202020204" pitchFamily="34" charset="0"/>
              </a:rPr>
              <a:t>ized</a:t>
            </a:r>
            <a:r>
              <a:rPr lang="en-US" sz="2400" b="1" kern="1200" dirty="0">
                <a:solidFill>
                  <a:prstClr val="black"/>
                </a:solidFill>
                <a:latin typeface="Century Gothic" panose="020B0502020202020204" pitchFamily="34" charset="0"/>
                <a:ea typeface="+mn-ea"/>
                <a:cs typeface="Arial" panose="020B0604020202020204" pitchFamily="34" charset="0"/>
              </a:rPr>
              <a:t> Routes </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67539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8160" y="1600203"/>
            <a:ext cx="4038600" cy="4267200"/>
          </a:xfrm>
        </p:spPr>
        <p:txBody>
          <a:bodyPr wrap="square" anchor="t">
            <a:normAutofit/>
          </a:bodyPr>
          <a:lstStyle/>
          <a:p>
            <a:r>
              <a:rPr lang="en-GB" dirty="0">
                <a:latin typeface="Century Gothic" panose="020B0502020202020204" pitchFamily="34" charset="0"/>
              </a:rPr>
              <a:t>Where insurgents can see Friendly Forces approach from a distance.  </a:t>
            </a:r>
          </a:p>
          <a:p>
            <a:endParaRPr lang="en-GB" dirty="0">
              <a:latin typeface="Century Gothic" panose="020B0502020202020204" pitchFamily="34" charset="0"/>
            </a:endParaRPr>
          </a:p>
          <a:p>
            <a:r>
              <a:rPr lang="en-GB" dirty="0">
                <a:latin typeface="Century Gothic" panose="020B0502020202020204" pitchFamily="34" charset="0"/>
              </a:rPr>
              <a:t>This type of terrain increases potential for CWIED and RCIED threats.</a:t>
            </a:r>
          </a:p>
          <a:p>
            <a:endParaRPr lang="en-GB" dirty="0">
              <a:latin typeface="Century Gothic" panose="020B0502020202020204" pitchFamily="34" charset="0"/>
            </a:endParaRPr>
          </a:p>
        </p:txBody>
      </p:sp>
      <p:pic>
        <p:nvPicPr>
          <p:cNvPr id="7" name="image13-enhanced.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1600201"/>
            <a:ext cx="4038600" cy="4267201"/>
          </a:xfrm>
          <a:prstGeom prst="rect">
            <a:avLst/>
          </a:prstGeom>
          <a:noFill/>
          <a:ln w="28575">
            <a:solidFill>
              <a:schemeClr val="tx1"/>
            </a:solidFill>
            <a:miter lim="400000"/>
          </a:ln>
        </p:spPr>
      </p:pic>
      <p:sp>
        <p:nvSpPr>
          <p:cNvPr id="6" name="Title 10">
            <a:extLst>
              <a:ext uri="{FF2B5EF4-FFF2-40B4-BE49-F238E27FC236}">
                <a16:creationId xmlns:a16="http://schemas.microsoft.com/office/drawing/2014/main" id="{C9A542C5-E5ED-024C-3028-474B7272FA83}"/>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5AD0921B-D8C2-156B-7547-F7CAA9AEE2AC}"/>
              </a:ext>
            </a:extLst>
          </p:cNvPr>
          <p:cNvSpPr/>
          <p:nvPr/>
        </p:nvSpPr>
        <p:spPr>
          <a:xfrm>
            <a:off x="261142" y="799034"/>
            <a:ext cx="643683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Extended Stretches of Observable Road</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81208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1" y="1288028"/>
            <a:ext cx="3403105" cy="2235199"/>
          </a:xfrm>
          <a:prstGeom prst="rect">
            <a:avLst/>
          </a:prstGeom>
          <a:ln w="28575">
            <a:solidFill>
              <a:schemeClr val="tx1"/>
            </a:solidFill>
          </a:ln>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241" y="3647769"/>
            <a:ext cx="3403105" cy="2235199"/>
          </a:xfrm>
          <a:prstGeom prst="rect">
            <a:avLst/>
          </a:prstGeom>
          <a:ln w="28575">
            <a:solidFill>
              <a:schemeClr val="tx1"/>
            </a:solidFill>
          </a:ln>
        </p:spPr>
      </p:pic>
      <p:sp>
        <p:nvSpPr>
          <p:cNvPr id="2" name="TextBox 1">
            <a:extLst>
              <a:ext uri="{FF2B5EF4-FFF2-40B4-BE49-F238E27FC236}">
                <a16:creationId xmlns:a16="http://schemas.microsoft.com/office/drawing/2014/main" id="{7C40B031-1498-2945-9204-1CB50D4375FE}"/>
              </a:ext>
            </a:extLst>
          </p:cNvPr>
          <p:cNvSpPr txBox="1"/>
          <p:nvPr/>
        </p:nvSpPr>
        <p:spPr>
          <a:xfrm>
            <a:off x="4648199" y="1288027"/>
            <a:ext cx="4571999" cy="1631216"/>
          </a:xfrm>
          <a:prstGeom prst="rect">
            <a:avLst/>
          </a:prstGeom>
          <a:noFill/>
        </p:spPr>
        <p:txBody>
          <a:bodyPr wrap="square" rtlCol="0">
            <a:spAutoFit/>
          </a:bodyPr>
          <a:lstStyle/>
          <a:p>
            <a:pPr algn="l"/>
            <a:r>
              <a:rPr lang="en-GB" sz="2000" dirty="0">
                <a:latin typeface="Century Gothic" panose="020B0502020202020204" pitchFamily="34" charset="0"/>
              </a:rPr>
              <a:t>Areas that are tactically important to troops may become a target so that the Insurgent causes disruption to future operations, they include:</a:t>
            </a:r>
          </a:p>
          <a:p>
            <a:pPr algn="l"/>
            <a:endParaRPr lang="en-GB" sz="2000" dirty="0">
              <a:latin typeface="Century Gothic" panose="020B0502020202020204" pitchFamily="34" charset="0"/>
            </a:endParaRPr>
          </a:p>
        </p:txBody>
      </p:sp>
      <p:sp>
        <p:nvSpPr>
          <p:cNvPr id="3" name="Rectangle 2">
            <a:extLst>
              <a:ext uri="{FF2B5EF4-FFF2-40B4-BE49-F238E27FC236}">
                <a16:creationId xmlns:a16="http://schemas.microsoft.com/office/drawing/2014/main" id="{922BA66A-7111-1497-B026-DFD4C2CD88CF}"/>
              </a:ext>
            </a:extLst>
          </p:cNvPr>
          <p:cNvSpPr/>
          <p:nvPr/>
        </p:nvSpPr>
        <p:spPr>
          <a:xfrm>
            <a:off x="4590759" y="2919243"/>
            <a:ext cx="4572000" cy="2862322"/>
          </a:xfrm>
          <a:prstGeom prst="rect">
            <a:avLst/>
          </a:prstGeom>
        </p:spPr>
        <p:txBody>
          <a:bodyPr>
            <a:spAutoFit/>
          </a:bodyPr>
          <a:lstStyle/>
          <a:p>
            <a:pPr marL="285750" indent="-285750">
              <a:buFont typeface="Arial" panose="020B0604020202020204" pitchFamily="34" charset="0"/>
              <a:buChar char="•"/>
            </a:pPr>
            <a:r>
              <a:rPr lang="en-GB" sz="2000" dirty="0">
                <a:latin typeface="Century Gothic" panose="020B0502020202020204" pitchFamily="34" charset="0"/>
              </a:rPr>
              <a:t>Airfields, Runways and HLSs.</a:t>
            </a:r>
          </a:p>
          <a:p>
            <a:endParaRPr lang="en-GB"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Communication masts.</a:t>
            </a:r>
          </a:p>
          <a:p>
            <a:endParaRPr lang="en-GB"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Water re supply points.</a:t>
            </a:r>
          </a:p>
          <a:p>
            <a:endParaRPr lang="en-GB"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Fuel re-supply points.</a:t>
            </a:r>
          </a:p>
          <a:p>
            <a:endParaRPr lang="en-GB"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Crossing Points.</a:t>
            </a:r>
            <a:endParaRPr lang="en-US" sz="2000" dirty="0">
              <a:latin typeface="Century Gothic" panose="020B0502020202020204" pitchFamily="34" charset="0"/>
            </a:endParaRPr>
          </a:p>
        </p:txBody>
      </p:sp>
      <p:sp>
        <p:nvSpPr>
          <p:cNvPr id="7" name="Title 10">
            <a:extLst>
              <a:ext uri="{FF2B5EF4-FFF2-40B4-BE49-F238E27FC236}">
                <a16:creationId xmlns:a16="http://schemas.microsoft.com/office/drawing/2014/main" id="{D0B9B8EA-0599-64F9-16AC-662D6CF3BC2A}"/>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8F767B87-846D-1CB6-B35F-4DE968BFFCB3}"/>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Areas of Tactical Importance</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78309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set>
                                      <p:cBhvr override="childStyle">
                                        <p:cTn dur="1" fill="hold" display="0" masterRel="nextClick" afterEffect="1"/>
                                        <p:tgtEl>
                                          <p:spTgt spid="2">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838200" y="1600201"/>
            <a:ext cx="3517900" cy="4267200"/>
          </a:xfrm>
          <a:prstGeom prst="rect">
            <a:avLst/>
          </a:prstGeom>
          <a:noFill/>
          <a:ln w="28575">
            <a:solidFill>
              <a:schemeClr val="tx1"/>
            </a:solidFill>
          </a:ln>
        </p:spPr>
      </p:pic>
      <p:sp>
        <p:nvSpPr>
          <p:cNvPr id="4" name="Content Placeholder 3"/>
          <p:cNvSpPr>
            <a:spLocks noGrp="1"/>
          </p:cNvSpPr>
          <p:nvPr>
            <p:ph sz="half" idx="2"/>
          </p:nvPr>
        </p:nvSpPr>
        <p:spPr>
          <a:xfrm>
            <a:off x="4530969" y="1600201"/>
            <a:ext cx="4536831" cy="4267201"/>
          </a:xfrm>
        </p:spPr>
        <p:txBody>
          <a:bodyPr wrap="square" anchor="t">
            <a:normAutofit lnSpcReduction="10000"/>
          </a:bodyPr>
          <a:lstStyle/>
          <a:p>
            <a:pPr marL="0" indent="0">
              <a:buNone/>
            </a:pPr>
            <a:r>
              <a:rPr lang="en-ZA" dirty="0">
                <a:latin typeface="Century Gothic" panose="020B0502020202020204" pitchFamily="34" charset="0"/>
              </a:rPr>
              <a:t>High ground-dominated areas provide any of the following:</a:t>
            </a:r>
          </a:p>
          <a:p>
            <a:r>
              <a:rPr lang="en-ZA" dirty="0">
                <a:latin typeface="Century Gothic" panose="020B0502020202020204" pitchFamily="34" charset="0"/>
              </a:rPr>
              <a:t>Good field of view of approaching targets.</a:t>
            </a:r>
            <a:endParaRPr lang="en-GB" dirty="0">
              <a:latin typeface="Century Gothic" panose="020B0502020202020204" pitchFamily="34" charset="0"/>
            </a:endParaRPr>
          </a:p>
          <a:p>
            <a:pPr lvl="0"/>
            <a:r>
              <a:rPr lang="en-ZA" dirty="0">
                <a:latin typeface="Century Gothic" panose="020B0502020202020204" pitchFamily="34" charset="0"/>
              </a:rPr>
              <a:t>Clear line of sight to a contact point and aiming marker.</a:t>
            </a:r>
          </a:p>
          <a:p>
            <a:r>
              <a:rPr lang="en-ZA" dirty="0">
                <a:latin typeface="Century Gothic" panose="020B0502020202020204" pitchFamily="34" charset="0"/>
              </a:rPr>
              <a:t>Unobstructed signal from firing point to the receiver of a RCIED.</a:t>
            </a:r>
            <a:endParaRPr lang="en-GB" dirty="0">
              <a:latin typeface="Century Gothic" panose="020B0502020202020204" pitchFamily="34" charset="0"/>
            </a:endParaRPr>
          </a:p>
          <a:p>
            <a:pPr lvl="0"/>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p:txBody>
      </p:sp>
      <p:sp>
        <p:nvSpPr>
          <p:cNvPr id="6" name="Title 10">
            <a:extLst>
              <a:ext uri="{FF2B5EF4-FFF2-40B4-BE49-F238E27FC236}">
                <a16:creationId xmlns:a16="http://schemas.microsoft.com/office/drawing/2014/main" id="{A27C2FD2-B49A-E397-B63B-C784432D8992}"/>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84DFBFAC-84E1-631D-2177-1AF1A0AD787F}"/>
              </a:ext>
            </a:extLst>
          </p:cNvPr>
          <p:cNvSpPr/>
          <p:nvPr/>
        </p:nvSpPr>
        <p:spPr>
          <a:xfrm>
            <a:off x="261142" y="799034"/>
            <a:ext cx="610536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High Ground Dominated Areas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33596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38200" y="1600201"/>
            <a:ext cx="4038600" cy="4267200"/>
          </a:xfrm>
        </p:spPr>
        <p:txBody>
          <a:bodyPr wrap="square" anchor="t">
            <a:normAutofit/>
          </a:bodyPr>
          <a:lstStyle/>
          <a:p>
            <a:r>
              <a:rPr lang="en-ZA" dirty="0">
                <a:latin typeface="Century Gothic" panose="020B0502020202020204" pitchFamily="34" charset="0"/>
              </a:rPr>
              <a:t>Escape routes may be littered with IEDs to protect perpetrators withdrawal.</a:t>
            </a:r>
          </a:p>
          <a:p>
            <a:pPr marL="0" indent="0">
              <a:buNone/>
            </a:pPr>
            <a:endParaRPr lang="en-ZA" dirty="0">
              <a:latin typeface="Century Gothic" panose="020B0502020202020204" pitchFamily="34" charset="0"/>
            </a:endParaRPr>
          </a:p>
          <a:p>
            <a:r>
              <a:rPr lang="en-ZA" dirty="0">
                <a:latin typeface="Century Gothic" panose="020B0502020202020204" pitchFamily="34" charset="0"/>
              </a:rPr>
              <a:t>They can also conceal routes of approach/exit for other potential attacks.</a:t>
            </a:r>
            <a:endParaRPr lang="en-GB" dirty="0">
              <a:latin typeface="Century Gothic" panose="020B0502020202020204" pitchFamily="34" charset="0"/>
            </a:endParaRPr>
          </a:p>
        </p:txBody>
      </p:sp>
      <p:pic>
        <p:nvPicPr>
          <p:cNvPr id="5" name="Picture 2" descr="KABUL: NO GREEN ZONE – The Afghanistan of Today">
            <a:extLst>
              <a:ext uri="{FF2B5EF4-FFF2-40B4-BE49-F238E27FC236}">
                <a16:creationId xmlns:a16="http://schemas.microsoft.com/office/drawing/2014/main" id="{4F14D48D-746E-614E-BCAF-A984C8B2F6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29200" y="1600201"/>
            <a:ext cx="4038600" cy="4267201"/>
          </a:xfrm>
          <a:prstGeom prst="rect">
            <a:avLst/>
          </a:prstGeom>
          <a:solidFill>
            <a:srgbClr val="FFFFFF"/>
          </a:solidFill>
          <a:ln w="28575">
            <a:solidFill>
              <a:schemeClr val="tx1"/>
            </a:solidFill>
          </a:ln>
        </p:spPr>
      </p:pic>
      <p:sp>
        <p:nvSpPr>
          <p:cNvPr id="7" name="Title 10">
            <a:extLst>
              <a:ext uri="{FF2B5EF4-FFF2-40B4-BE49-F238E27FC236}">
                <a16:creationId xmlns:a16="http://schemas.microsoft.com/office/drawing/2014/main" id="{C82E6233-C06F-172B-75F7-E7E8ED83E54D}"/>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3023C381-3344-88F2-8419-A980EB71E932}"/>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Escape Routes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43578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1941366"/>
            <a:ext cx="4381500" cy="3447080"/>
          </a:xfrm>
        </p:spPr>
        <p:txBody>
          <a:bodyPr>
            <a:normAutofit/>
          </a:bodyPr>
          <a:lstStyle/>
          <a:p>
            <a:pPr marL="0" indent="0">
              <a:buNone/>
            </a:pPr>
            <a:r>
              <a:rPr lang="en-GB" sz="2800" dirty="0">
                <a:latin typeface="Century Gothic" panose="020B0502020202020204" pitchFamily="34" charset="0"/>
              </a:rPr>
              <a:t>A number of VPs in close proximity which can not be treated separately are treated as a VA.</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340" y="1632756"/>
            <a:ext cx="3609198" cy="207056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72A16242-1387-C644-83A1-EB9AED3D6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340" y="3703320"/>
            <a:ext cx="3609198" cy="2328982"/>
          </a:xfrm>
          <a:prstGeom prst="rect">
            <a:avLst/>
          </a:prstGeom>
          <a:ln w="28575">
            <a:solidFill>
              <a:schemeClr val="tx1"/>
            </a:solidFill>
          </a:ln>
        </p:spPr>
      </p:pic>
      <p:sp>
        <p:nvSpPr>
          <p:cNvPr id="8" name="Title 10">
            <a:extLst>
              <a:ext uri="{FF2B5EF4-FFF2-40B4-BE49-F238E27FC236}">
                <a16:creationId xmlns:a16="http://schemas.microsoft.com/office/drawing/2014/main" id="{F6362BF4-B60C-67B1-5760-B21816D008B1}"/>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9" name="Rectangle 8">
            <a:extLst>
              <a:ext uri="{FF2B5EF4-FFF2-40B4-BE49-F238E27FC236}">
                <a16:creationId xmlns:a16="http://schemas.microsoft.com/office/drawing/2014/main" id="{8194ABE2-7979-3150-F2DD-07BB315F6760}"/>
              </a:ext>
            </a:extLst>
          </p:cNvPr>
          <p:cNvSpPr/>
          <p:nvPr/>
        </p:nvSpPr>
        <p:spPr>
          <a:xfrm>
            <a:off x="261142" y="799034"/>
            <a:ext cx="660828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Successive VPs </a:t>
            </a:r>
            <a:r>
              <a:rPr lang="en-US" sz="2400" b="1" kern="1200" dirty="0">
                <a:solidFill>
                  <a:prstClr val="black"/>
                </a:solidFill>
                <a:latin typeface="Century Gothic" panose="020B0502020202020204" pitchFamily="34" charset="0"/>
                <a:ea typeface="+mn-ea"/>
                <a:cs typeface="Arial" panose="020B0604020202020204" pitchFamily="34" charset="0"/>
              </a:rPr>
              <a:t>in Close Proximity</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71990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9610" y="2000251"/>
            <a:ext cx="4038600" cy="4267200"/>
          </a:xfrm>
        </p:spPr>
        <p:txBody>
          <a:bodyPr wrap="square" anchor="t">
            <a:normAutofit/>
          </a:bodyPr>
          <a:lstStyle/>
          <a:p>
            <a:pPr marL="0" indent="0">
              <a:buNone/>
            </a:pPr>
            <a:r>
              <a:rPr lang="en-GB" dirty="0">
                <a:latin typeface="Century Gothic" panose="020B0502020202020204" pitchFamily="34" charset="0"/>
              </a:rPr>
              <a:t>When changing from urban/rural environments, formations will be changed which takes time to execute and creates vulnerabilities.</a:t>
            </a:r>
          </a:p>
          <a:p>
            <a:pPr marL="0" indent="0">
              <a:buNone/>
            </a:pPr>
            <a:endParaRPr lang="en-GB" dirty="0">
              <a:latin typeface="Century Gothic" panose="020B0502020202020204" pitchFamily="34" charset="0"/>
            </a:endParaRPr>
          </a:p>
        </p:txBody>
      </p:sp>
      <p:pic>
        <p:nvPicPr>
          <p:cNvPr id="5" name="Picture 4">
            <a:extLst>
              <a:ext uri="{FF2B5EF4-FFF2-40B4-BE49-F238E27FC236}">
                <a16:creationId xmlns:a16="http://schemas.microsoft.com/office/drawing/2014/main" id="{D9382FCC-9C37-4042-A22F-23341ADC8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029202" y="1600201"/>
            <a:ext cx="4038600" cy="4267201"/>
          </a:xfrm>
          <a:prstGeom prst="rect">
            <a:avLst/>
          </a:prstGeom>
          <a:noFill/>
          <a:ln w="31750">
            <a:solidFill>
              <a:schemeClr val="tx1"/>
            </a:solidFill>
          </a:ln>
        </p:spPr>
      </p:pic>
      <p:sp>
        <p:nvSpPr>
          <p:cNvPr id="7" name="Title 10">
            <a:extLst>
              <a:ext uri="{FF2B5EF4-FFF2-40B4-BE49-F238E27FC236}">
                <a16:creationId xmlns:a16="http://schemas.microsoft.com/office/drawing/2014/main" id="{251E901F-B333-B31B-9771-401A0C614B1D}"/>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rPr>
              <a:t>Examples of VAs</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F1F7BF5E-C3F0-0C76-8EE1-72C72575D5AF}"/>
              </a:ext>
            </a:extLst>
          </p:cNvPr>
          <p:cNvSpPr/>
          <p:nvPr/>
        </p:nvSpPr>
        <p:spPr>
          <a:xfrm>
            <a:off x="261142" y="799034"/>
            <a:ext cx="4691858" cy="83099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Exit Routes of Rural Urban Interface</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57752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B1187D-746C-56FC-8F9D-0AFFB621C680}"/>
              </a:ext>
            </a:extLst>
          </p:cNvPr>
          <p:cNvSpPr>
            <a:spLocks noGrp="1"/>
          </p:cNvSpPr>
          <p:nvPr>
            <p:ph type="sldNum" sz="quarter" idx="12"/>
          </p:nvPr>
        </p:nvSpPr>
        <p:spPr/>
        <p:txBody>
          <a:bodyPr/>
          <a:lstStyle/>
          <a:p>
            <a:fld id="{00864E57-7F14-417B-9F17-213495657584}" type="slidenum">
              <a:rPr lang="en-US" smtClean="0">
                <a:solidFill>
                  <a:srgbClr val="000000"/>
                </a:solidFill>
              </a:rPr>
              <a:pPr/>
              <a:t>47</a:t>
            </a:fld>
            <a:endParaRPr lang="en-US" dirty="0">
              <a:solidFill>
                <a:srgbClr val="000000"/>
              </a:solidFill>
            </a:endParaRPr>
          </a:p>
        </p:txBody>
      </p:sp>
      <p:pic>
        <p:nvPicPr>
          <p:cNvPr id="3" name="Picture 2" descr="A group of red flags in the dirt&#10;&#10;Description automatically generated">
            <a:extLst>
              <a:ext uri="{FF2B5EF4-FFF2-40B4-BE49-F238E27FC236}">
                <a16:creationId xmlns:a16="http://schemas.microsoft.com/office/drawing/2014/main" id="{277F8059-EAA6-3C18-80A4-BB64DAD74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64" y="800100"/>
            <a:ext cx="9338671" cy="5257800"/>
          </a:xfrm>
          <a:prstGeom prst="rect">
            <a:avLst/>
          </a:prstGeom>
        </p:spPr>
      </p:pic>
      <p:pic>
        <p:nvPicPr>
          <p:cNvPr id="4" name="Picture 3">
            <a:extLst>
              <a:ext uri="{FF2B5EF4-FFF2-40B4-BE49-F238E27FC236}">
                <a16:creationId xmlns:a16="http://schemas.microsoft.com/office/drawing/2014/main" id="{982EC1C7-83B4-0AB2-304F-6DCA16EAD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64" y="6121399"/>
            <a:ext cx="1950244" cy="619125"/>
          </a:xfrm>
          <a:prstGeom prst="rect">
            <a:avLst/>
          </a:prstGeom>
        </p:spPr>
      </p:pic>
      <p:sp>
        <p:nvSpPr>
          <p:cNvPr id="6" name="TextBox 5">
            <a:extLst>
              <a:ext uri="{FF2B5EF4-FFF2-40B4-BE49-F238E27FC236}">
                <a16:creationId xmlns:a16="http://schemas.microsoft.com/office/drawing/2014/main" id="{52BD8CEB-40EC-A462-2780-C717C7F3F445}"/>
              </a:ext>
            </a:extLst>
          </p:cNvPr>
          <p:cNvSpPr txBox="1"/>
          <p:nvPr/>
        </p:nvSpPr>
        <p:spPr>
          <a:xfrm>
            <a:off x="2513654" y="162394"/>
            <a:ext cx="4878689" cy="542456"/>
          </a:xfrm>
          <a:prstGeom prst="rect">
            <a:avLst/>
          </a:prstGeom>
          <a:solidFill>
            <a:schemeClr val="lt1">
              <a:hueOff val="0"/>
              <a:satOff val="0"/>
              <a:lumOff val="0"/>
              <a:alpha val="64000"/>
            </a:schemeClr>
          </a:solidFill>
        </p:spPr>
        <p:txBody>
          <a:bodyPr wrap="square" rtlCol="0">
            <a:spAutoFit/>
          </a:bodyPr>
          <a:lstStyle/>
          <a:p>
            <a:pPr algn="ctr"/>
            <a:r>
              <a:rPr lang="en-US" sz="2925" dirty="0">
                <a:solidFill>
                  <a:schemeClr val="accent1"/>
                </a:solidFill>
                <a:latin typeface="Century Gothic" panose="020B0502020202020204" pitchFamily="34" charset="0"/>
              </a:rPr>
              <a:t>Questions? </a:t>
            </a:r>
          </a:p>
        </p:txBody>
      </p:sp>
    </p:spTree>
    <p:extLst>
      <p:ext uri="{BB962C8B-B14F-4D97-AF65-F5344CB8AC3E}">
        <p14:creationId xmlns:p14="http://schemas.microsoft.com/office/powerpoint/2010/main" val="195566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BF4435-8CD7-96B2-AA77-9A02376F1EC7}"/>
              </a:ext>
            </a:extLst>
          </p:cNvPr>
          <p:cNvSpPr>
            <a:spLocks noGrp="1"/>
          </p:cNvSpPr>
          <p:nvPr>
            <p:ph type="title"/>
          </p:nvPr>
        </p:nvSpPr>
        <p:spPr/>
        <p:txBody>
          <a:bodyPr/>
          <a:lstStyle/>
          <a:p>
            <a:r>
              <a:rPr lang="en-US" dirty="0"/>
              <a:t>D</a:t>
            </a:r>
            <a:r>
              <a:rPr lang="en-GB" dirty="0" err="1"/>
              <a:t>efinition</a:t>
            </a:r>
            <a:r>
              <a:rPr lang="en-GB" dirty="0"/>
              <a:t> </a:t>
            </a:r>
          </a:p>
        </p:txBody>
      </p:sp>
      <p:sp>
        <p:nvSpPr>
          <p:cNvPr id="4" name="TextBox 3">
            <a:extLst>
              <a:ext uri="{FF2B5EF4-FFF2-40B4-BE49-F238E27FC236}">
                <a16:creationId xmlns:a16="http://schemas.microsoft.com/office/drawing/2014/main" id="{784EA6A9-46D2-2F97-F8D6-348BF06E1578}"/>
              </a:ext>
            </a:extLst>
          </p:cNvPr>
          <p:cNvSpPr txBox="1"/>
          <p:nvPr/>
        </p:nvSpPr>
        <p:spPr>
          <a:xfrm>
            <a:off x="589755" y="1600200"/>
            <a:ext cx="8686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Vulnerable Point </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(VP) is a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specific point </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where it is particularly advantageous to target friendly forces with an IED and/or Small Arms Light Weapons (SALW), ambush or both. They are typically characterized by prominent or restrictive feature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Vulnerable Areas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(VA) are those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areas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where the ground/terrain lends itself to IED or SALW attack.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6CD9E17D-B67C-FAA1-F2D1-FCC8B247000D}"/>
              </a:ext>
            </a:extLst>
          </p:cNvPr>
          <p:cNvSpPr/>
          <p:nvPr/>
        </p:nvSpPr>
        <p:spPr>
          <a:xfrm>
            <a:off x="261142" y="799034"/>
            <a:ext cx="4691858"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VP’s and VA’s</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6135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6"/>
          <p:cNvSpPr txBox="1">
            <a:spLocks noGrp="1"/>
          </p:cNvSpPr>
          <p:nvPr>
            <p:ph type="body" idx="1"/>
          </p:nvPr>
        </p:nvSpPr>
        <p:spPr>
          <a:xfrm>
            <a:off x="701168" y="1348748"/>
            <a:ext cx="8503664" cy="3497581"/>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Clr>
                <a:schemeClr val="dk1"/>
              </a:buClr>
              <a:buSzPts val="2700"/>
              <a:buNone/>
            </a:pPr>
            <a:r>
              <a:rPr lang="en-US" sz="2700" dirty="0">
                <a:latin typeface="Century Gothic" panose="020B0502020202020204" pitchFamily="34" charset="0"/>
              </a:rPr>
              <a:t>The two most important characteristics that help describe VPs and VAs are:</a:t>
            </a:r>
          </a:p>
          <a:p>
            <a:pPr marL="0" lvl="0" indent="0" algn="just" rtl="0">
              <a:spcBef>
                <a:spcPts val="0"/>
              </a:spcBef>
              <a:spcAft>
                <a:spcPts val="0"/>
              </a:spcAft>
              <a:buClr>
                <a:schemeClr val="dk1"/>
              </a:buClr>
              <a:buSzPts val="2700"/>
              <a:buNone/>
            </a:pPr>
            <a:endParaRPr lang="en-US" sz="2700" dirty="0">
              <a:latin typeface="Century Gothic" panose="020B0502020202020204" pitchFamily="34" charset="0"/>
            </a:endParaRPr>
          </a:p>
          <a:p>
            <a:pPr indent="-457200" algn="just">
              <a:spcBef>
                <a:spcPts val="0"/>
              </a:spcBef>
              <a:buSzPts val="2700"/>
            </a:pPr>
            <a:r>
              <a:rPr lang="en-US" sz="2700" b="1" i="1" dirty="0" err="1">
                <a:latin typeface="Century Gothic" panose="020B0502020202020204" pitchFamily="34" charset="0"/>
              </a:rPr>
              <a:t>Canalisation</a:t>
            </a:r>
            <a:r>
              <a:rPr lang="en-US" sz="2700" dirty="0">
                <a:latin typeface="Century Gothic" panose="020B0502020202020204" pitchFamily="34" charset="0"/>
              </a:rPr>
              <a:t> – an area or point where we can be predicted to be.</a:t>
            </a:r>
          </a:p>
          <a:p>
            <a:pPr marL="0" indent="0" algn="just">
              <a:spcBef>
                <a:spcPts val="0"/>
              </a:spcBef>
              <a:buSzPts val="2700"/>
              <a:buNone/>
            </a:pPr>
            <a:endParaRPr lang="en-US" sz="2800" dirty="0">
              <a:latin typeface="Century Gothic" panose="020B0502020202020204" pitchFamily="34" charset="0"/>
            </a:endParaRPr>
          </a:p>
          <a:p>
            <a:pPr indent="-457200" algn="just">
              <a:spcBef>
                <a:spcPts val="0"/>
              </a:spcBef>
              <a:buSzPts val="2700"/>
            </a:pPr>
            <a:r>
              <a:rPr lang="en-US" sz="2700" b="1" i="1" dirty="0">
                <a:latin typeface="Century Gothic" panose="020B0502020202020204" pitchFamily="34" charset="0"/>
              </a:rPr>
              <a:t>Slow down or stop </a:t>
            </a:r>
            <a:r>
              <a:rPr lang="en-US" sz="2700" dirty="0">
                <a:latin typeface="Century Gothic" panose="020B0502020202020204" pitchFamily="34" charset="0"/>
              </a:rPr>
              <a:t>– a area or point where we will spend longer than usual. </a:t>
            </a:r>
            <a:endParaRPr dirty="0">
              <a:latin typeface="Century Gothic" panose="020B0502020202020204" pitchFamily="34" charset="0"/>
            </a:endParaRPr>
          </a:p>
        </p:txBody>
      </p:sp>
      <p:sp>
        <p:nvSpPr>
          <p:cNvPr id="117" name="Google Shape;117;p6"/>
          <p:cNvSpPr/>
          <p:nvPr/>
        </p:nvSpPr>
        <p:spPr>
          <a:xfrm>
            <a:off x="1219200" y="5052076"/>
            <a:ext cx="7543800" cy="707846"/>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700"/>
              <a:buFont typeface="Calibri"/>
              <a:buNone/>
            </a:pPr>
            <a:r>
              <a:rPr lang="en-US" sz="2000" b="1" i="0" u="none" strike="noStrike" cap="none" dirty="0">
                <a:solidFill>
                  <a:srgbClr val="FF0000"/>
                </a:solidFill>
                <a:latin typeface="Century Gothic" panose="020B0502020202020204" pitchFamily="34" charset="0"/>
                <a:ea typeface="Calibri"/>
                <a:cs typeface="Calibri"/>
                <a:sym typeface="Calibri"/>
              </a:rPr>
              <a:t> IEDs will be placed in areas where they are most likely to be successful known as VP and VA locations</a:t>
            </a:r>
            <a:endParaRPr sz="2000" b="0" i="0" u="none" strike="noStrike" cap="none" dirty="0">
              <a:solidFill>
                <a:schemeClr val="dk1"/>
              </a:solidFill>
              <a:latin typeface="Century Gothic" panose="020B0502020202020204" pitchFamily="34" charset="0"/>
              <a:ea typeface="Calibri"/>
              <a:cs typeface="Calibri"/>
              <a:sym typeface="Calibri"/>
            </a:endParaRPr>
          </a:p>
        </p:txBody>
      </p:sp>
      <p:sp>
        <p:nvSpPr>
          <p:cNvPr id="118" name="Google Shape;118;p6"/>
          <p:cNvSpPr txBox="1"/>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800"/>
              <a:buFont typeface="Calibri"/>
              <a:buNone/>
            </a:pPr>
            <a:fld id="{00000000-1234-1234-1234-123412341234}" type="slidenum">
              <a:rPr lang="en-US" sz="1800" b="0" i="0" u="none" strike="noStrike" cap="none">
                <a:solidFill>
                  <a:schemeClr val="dk1"/>
                </a:solidFill>
                <a:latin typeface="Calibri"/>
                <a:ea typeface="Calibri"/>
                <a:cs typeface="Calibri"/>
                <a:sym typeface="Calibri"/>
              </a:rPr>
              <a:t>6</a:t>
            </a:fld>
            <a:endParaRPr sz="1800" b="0" i="0" u="none" strike="noStrike" cap="none">
              <a:solidFill>
                <a:schemeClr val="dk1"/>
              </a:solidFill>
              <a:latin typeface="Calibri"/>
              <a:ea typeface="Calibri"/>
              <a:cs typeface="Calibri"/>
              <a:sym typeface="Calibri"/>
            </a:endParaRPr>
          </a:p>
        </p:txBody>
      </p:sp>
      <p:sp>
        <p:nvSpPr>
          <p:cNvPr id="6" name="Title 10">
            <a:extLst>
              <a:ext uri="{FF2B5EF4-FFF2-40B4-BE49-F238E27FC236}">
                <a16:creationId xmlns:a16="http://schemas.microsoft.com/office/drawing/2014/main" id="{A9050EDA-186B-1AD7-4B3A-F28CF18B2171}"/>
              </a:ext>
            </a:extLst>
          </p:cNvPr>
          <p:cNvSpPr txBox="1">
            <a:spLocks/>
          </p:cNvSpPr>
          <p:nvPr/>
        </p:nvSpPr>
        <p:spPr>
          <a:xfrm>
            <a:off x="732630" y="24450"/>
            <a:ext cx="8543925" cy="773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0" kern="1200">
                <a:solidFill>
                  <a:schemeClr val="accent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F81BD"/>
                </a:solidFill>
                <a:effectLst/>
                <a:uLnTx/>
                <a:uFillTx/>
                <a:latin typeface="Century Gothic" panose="020B0502020202020204" pitchFamily="34" charset="0"/>
                <a:ea typeface="+mj-ea"/>
                <a:cs typeface="Arial" panose="020B0604020202020204" pitchFamily="34" charset="0"/>
              </a:rPr>
              <a:t>D</a:t>
            </a:r>
            <a:r>
              <a:rPr kumimoji="0" lang="en-GB" sz="3200" b="0" i="0" u="none" strike="noStrike" kern="1200" cap="none" spc="0" normalizeH="0" baseline="0" noProof="0">
                <a:ln>
                  <a:noFill/>
                </a:ln>
                <a:solidFill>
                  <a:srgbClr val="4F81BD"/>
                </a:solidFill>
                <a:effectLst/>
                <a:uLnTx/>
                <a:uFillTx/>
                <a:latin typeface="Century Gothic" panose="020B0502020202020204" pitchFamily="34" charset="0"/>
                <a:ea typeface="+mj-ea"/>
                <a:cs typeface="Arial" panose="020B0604020202020204" pitchFamily="34" charset="0"/>
              </a:rPr>
              <a:t>efinition </a:t>
            </a:r>
            <a:endParaRPr kumimoji="0" lang="en-GB" sz="3200" b="0" i="0" u="none" strike="noStrike" kern="1200" cap="none" spc="0" normalizeH="0" baseline="0" noProof="0" dirty="0">
              <a:ln>
                <a:noFill/>
              </a:ln>
              <a:solidFill>
                <a:srgbClr val="4F81BD"/>
              </a:solidFill>
              <a:effectLst/>
              <a:uLnTx/>
              <a:uFillTx/>
              <a:latin typeface="Century Gothic" panose="020B0502020202020204" pitchFamily="34" charset="0"/>
              <a:ea typeface="+mj-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7118-17E9-0C5F-EB0A-BA36E9B0CC66}"/>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F94A3798-C2F6-1574-1F81-05E8436985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100" name="Straight Connector 99">
            <a:extLst>
              <a:ext uri="{FF2B5EF4-FFF2-40B4-BE49-F238E27FC236}">
                <a16:creationId xmlns:a16="http://schemas.microsoft.com/office/drawing/2014/main" id="{E740DC03-CDBF-BF77-5A89-4246C7718C9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02436EC0-868C-6CB5-459B-72D0F12F9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0057BBE6-7CA5-C9B1-745B-9D9C1D5B64AC}"/>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74E9A962-01A3-E990-1A9A-FF78F790A8E7}"/>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2.4.2</a:t>
            </a:r>
            <a:r>
              <a:rPr lang="en-US" sz="3200" kern="1200" dirty="0">
                <a:solidFill>
                  <a:prstClr val="white"/>
                </a:solidFill>
                <a:latin typeface="Century Gothic" panose="020B0502020202020204" pitchFamily="34" charset="0"/>
                <a:ea typeface="+mn-ea"/>
                <a:cs typeface="+mn-cs"/>
              </a:rPr>
              <a:t> </a:t>
            </a:r>
            <a:r>
              <a:rPr lang="en-US" sz="3200" dirty="0">
                <a:solidFill>
                  <a:prstClr val="white"/>
                </a:solidFill>
                <a:latin typeface="Century Gothic" panose="020B0502020202020204" pitchFamily="34" charset="0"/>
                <a:ea typeface="+mn-ea"/>
                <a:cs typeface="+mn-cs"/>
              </a:rPr>
              <a:t>Personal Threat Assessment - CAGES</a:t>
            </a:r>
            <a:r>
              <a:rPr lang="en-US" sz="3200" kern="1200" dirty="0">
                <a:solidFill>
                  <a:prstClr val="white"/>
                </a:solidFill>
                <a:latin typeface="Century Gothic" panose="020B0502020202020204" pitchFamily="34" charset="0"/>
                <a:ea typeface="+mn-ea"/>
                <a:cs typeface="+mn-cs"/>
              </a:rPr>
              <a:t> </a:t>
            </a:r>
          </a:p>
        </p:txBody>
      </p:sp>
      <p:sp>
        <p:nvSpPr>
          <p:cNvPr id="2" name="Slide Number Placeholder 1">
            <a:extLst>
              <a:ext uri="{FF2B5EF4-FFF2-40B4-BE49-F238E27FC236}">
                <a16:creationId xmlns:a16="http://schemas.microsoft.com/office/drawing/2014/main" id="{5C1F1CFC-68E4-BA54-7B73-279F19854CA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8779192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84CB1-AD6B-8A49-C41F-B40056CB3F6B}"/>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215FAA1A-2C9F-2793-1817-FDF698927243}"/>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7" name="Title 3">
            <a:extLst>
              <a:ext uri="{FF2B5EF4-FFF2-40B4-BE49-F238E27FC236}">
                <a16:creationId xmlns:a16="http://schemas.microsoft.com/office/drawing/2014/main" id="{53BDDAB9-12F7-2E44-C153-4406298438D2}"/>
              </a:ext>
            </a:extLst>
          </p:cNvPr>
          <p:cNvSpPr>
            <a:spLocks noGrp="1"/>
          </p:cNvSpPr>
          <p:nvPr>
            <p:ph type="title"/>
          </p:nvPr>
        </p:nvSpPr>
        <p:spPr>
          <a:xfrm>
            <a:off x="681037" y="45498"/>
            <a:ext cx="8543925" cy="773087"/>
          </a:xfrm>
        </p:spPr>
        <p:txBody>
          <a:bodyPr>
            <a:normAutofit/>
          </a:bodyPr>
          <a:lstStyle/>
          <a:p>
            <a:pPr algn="ctr"/>
            <a:r>
              <a:rPr lang="en-US" sz="3200" dirty="0"/>
              <a:t>Personal Threat Assessment </a:t>
            </a:r>
          </a:p>
        </p:txBody>
      </p:sp>
      <p:pic>
        <p:nvPicPr>
          <p:cNvPr id="4" name="Picture 3">
            <a:extLst>
              <a:ext uri="{FF2B5EF4-FFF2-40B4-BE49-F238E27FC236}">
                <a16:creationId xmlns:a16="http://schemas.microsoft.com/office/drawing/2014/main" id="{549B50AD-44B0-453C-C079-DF0C1A95FC99}"/>
              </a:ext>
            </a:extLst>
          </p:cNvPr>
          <p:cNvPicPr>
            <a:picLocks noChangeAspect="1"/>
          </p:cNvPicPr>
          <p:nvPr/>
        </p:nvPicPr>
        <p:blipFill>
          <a:blip r:embed="rId3"/>
          <a:stretch>
            <a:fillRect/>
          </a:stretch>
        </p:blipFill>
        <p:spPr>
          <a:xfrm>
            <a:off x="4991100" y="868027"/>
            <a:ext cx="4419600" cy="5761264"/>
          </a:xfrm>
          <a:prstGeom prst="rect">
            <a:avLst/>
          </a:prstGeom>
        </p:spPr>
      </p:pic>
      <p:sp>
        <p:nvSpPr>
          <p:cNvPr id="5" name="TextBox 4">
            <a:extLst>
              <a:ext uri="{FF2B5EF4-FFF2-40B4-BE49-F238E27FC236}">
                <a16:creationId xmlns:a16="http://schemas.microsoft.com/office/drawing/2014/main" id="{5AEB24D0-B8A4-0CD6-29D1-49BFA95B2B60}"/>
              </a:ext>
            </a:extLst>
          </p:cNvPr>
          <p:cNvSpPr txBox="1"/>
          <p:nvPr/>
        </p:nvSpPr>
        <p:spPr>
          <a:xfrm>
            <a:off x="152400" y="1486501"/>
            <a:ext cx="4724400"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IEDs are not placed at random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 are placed at points which advantage the adversary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These are known as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vulnerable points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use of a personal threat assessment can help to alert that you might be approaching a vulnerable point. </a:t>
            </a:r>
          </a:p>
        </p:txBody>
      </p:sp>
    </p:spTree>
    <p:extLst>
      <p:ext uri="{BB962C8B-B14F-4D97-AF65-F5344CB8AC3E}">
        <p14:creationId xmlns:p14="http://schemas.microsoft.com/office/powerpoint/2010/main" val="3453556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B0888-7B50-98D2-1095-83F9753B88B5}"/>
            </a:ext>
          </a:extLst>
        </p:cNvPr>
        <p:cNvGrpSpPr/>
        <p:nvPr/>
      </p:nvGrpSpPr>
      <p:grpSpPr>
        <a:xfrm>
          <a:off x="0" y="0"/>
          <a:ext cx="0" cy="0"/>
          <a:chOff x="0" y="0"/>
          <a:chExt cx="0" cy="0"/>
        </a:xfrm>
      </p:grpSpPr>
      <p:sp>
        <p:nvSpPr>
          <p:cNvPr id="30" name="Content Placeholder 6">
            <a:extLst>
              <a:ext uri="{FF2B5EF4-FFF2-40B4-BE49-F238E27FC236}">
                <a16:creationId xmlns:a16="http://schemas.microsoft.com/office/drawing/2014/main" id="{B6BE5DC8-AF4F-A70D-426F-EB0A9CE94E5C}"/>
              </a:ext>
            </a:extLst>
          </p:cNvPr>
          <p:cNvSpPr txBox="1">
            <a:spLocks/>
          </p:cNvSpPr>
          <p:nvPr/>
        </p:nvSpPr>
        <p:spPr bwMode="auto">
          <a:xfrm>
            <a:off x="2857500" y="1847850"/>
            <a:ext cx="4191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sz="1400"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1200"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000"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900"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a:t>
            </a:r>
            <a:r>
              <a:rPr kumimoji="0" lang="en-US" sz="3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hannelling</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iming Markers</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(Terrain)</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nvironment </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etting Patterns</a:t>
            </a:r>
          </a:p>
        </p:txBody>
      </p:sp>
      <p:sp>
        <p:nvSpPr>
          <p:cNvPr id="6" name="Slide Number Placeholder 1">
            <a:extLst>
              <a:ext uri="{FF2B5EF4-FFF2-40B4-BE49-F238E27FC236}">
                <a16:creationId xmlns:a16="http://schemas.microsoft.com/office/drawing/2014/main" id="{F3294788-9741-2532-3D8F-256A7D57FCDC}"/>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itle 3">
            <a:extLst>
              <a:ext uri="{FF2B5EF4-FFF2-40B4-BE49-F238E27FC236}">
                <a16:creationId xmlns:a16="http://schemas.microsoft.com/office/drawing/2014/main" id="{F7EF316B-5D2D-D49F-29D5-5FB776D4BD11}"/>
              </a:ext>
            </a:extLst>
          </p:cNvPr>
          <p:cNvSpPr>
            <a:spLocks noGrp="1"/>
          </p:cNvSpPr>
          <p:nvPr>
            <p:ph type="title"/>
          </p:nvPr>
        </p:nvSpPr>
        <p:spPr>
          <a:xfrm>
            <a:off x="681037" y="45498"/>
            <a:ext cx="8543925" cy="773087"/>
          </a:xfrm>
        </p:spPr>
        <p:txBody>
          <a:bodyPr>
            <a:normAutofit/>
          </a:bodyPr>
          <a:lstStyle/>
          <a:p>
            <a:pPr algn="ctr"/>
            <a:r>
              <a:rPr lang="en-US" sz="3200" dirty="0"/>
              <a:t>Personal Threat Assessment </a:t>
            </a:r>
          </a:p>
        </p:txBody>
      </p:sp>
    </p:spTree>
    <p:extLst>
      <p:ext uri="{BB962C8B-B14F-4D97-AF65-F5344CB8AC3E}">
        <p14:creationId xmlns:p14="http://schemas.microsoft.com/office/powerpoint/2010/main" val="369343424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erational tile and divider slides">
  <a:themeElements>
    <a:clrScheme name="MOD Operational">
      <a:dk1>
        <a:srgbClr val="000000"/>
      </a:dk1>
      <a:lt1>
        <a:sysClr val="window" lastClr="FFFFFF"/>
      </a:lt1>
      <a:dk2>
        <a:srgbClr val="333D47"/>
      </a:dk2>
      <a:lt2>
        <a:srgbClr val="33466E"/>
      </a:lt2>
      <a:accent1>
        <a:srgbClr val="59B0AE"/>
      </a:accent1>
      <a:accent2>
        <a:srgbClr val="86403C"/>
      </a:accent2>
      <a:accent3>
        <a:srgbClr val="2D5726"/>
      </a:accent3>
      <a:accent4>
        <a:srgbClr val="9FA2A3"/>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2591365DD56D4D8750E674CD62EF32" ma:contentTypeVersion="23" ma:contentTypeDescription="Create a new document." ma:contentTypeScope="" ma:versionID="c5f28d0370c2ddf175eb7151bd9e5876">
  <xsd:schema xmlns:xsd="http://www.w3.org/2001/XMLSchema" xmlns:xs="http://www.w3.org/2001/XMLSchema" xmlns:p="http://schemas.microsoft.com/office/2006/metadata/properties" xmlns:ns2="ffaef953-2cda-4d9d-b070-85228d2d3b5f" xmlns:ns3="756f3f7a-cc20-4157-bc78-ddc9769d8db6" xmlns:ns4="985ec44e-1bab-4c0b-9df0-6ba128686fc9" targetNamespace="http://schemas.microsoft.com/office/2006/metadata/properties" ma:root="true" ma:fieldsID="f2cbe3a3fd8abb7a28bcecb25eabb7e5" ns2:_="" ns3:_="" ns4:_="">
    <xsd:import namespace="ffaef953-2cda-4d9d-b070-85228d2d3b5f"/>
    <xsd:import namespace="756f3f7a-cc20-4157-bc78-ddc9769d8db6"/>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x0023_"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_Flow_SignoffStatu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ef953-2cda-4d9d-b070-85228d2d3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x0023_" ma:index="12" nillable="true" ma:displayName="#" ma:format="Dropdown" ma:internalName="_x0023_" ma:percentage="FALSE">
      <xsd:simpleType>
        <xsd:restriction base="dms:Number"/>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3f7a-cc20-4157-bc78-ddc9769d8d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48d4a9f-cfb2-42af-b391-1b84484739eb}" ma:internalName="TaxCatchAll" ma:showField="CatchAllData" ma:web="756f3f7a-cc20-4157-bc78-ddc9769d8d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ffaef953-2cda-4d9d-b070-85228d2d3b5f">
      <Terms xmlns="http://schemas.microsoft.com/office/infopath/2007/PartnerControls"/>
    </lcf76f155ced4ddcb4097134ff3c332f>
    <_Flow_SignoffStatus xmlns="ffaef953-2cda-4d9d-b070-85228d2d3b5f" xsi:nil="true"/>
    <_x0023_ xmlns="ffaef953-2cda-4d9d-b070-85228d2d3b5f" xsi:nil="true"/>
  </documentManagement>
</p:properties>
</file>

<file path=customXml/itemProps1.xml><?xml version="1.0" encoding="utf-8"?>
<ds:datastoreItem xmlns:ds="http://schemas.openxmlformats.org/officeDocument/2006/customXml" ds:itemID="{C594B918-1403-4939-89E9-18F8D760CB01}"/>
</file>

<file path=customXml/itemProps2.xml><?xml version="1.0" encoding="utf-8"?>
<ds:datastoreItem xmlns:ds="http://schemas.openxmlformats.org/officeDocument/2006/customXml" ds:itemID="{9B1D80B9-BF1C-4F8D-995C-1C92A4BDFC1E}">
  <ds:schemaRefs>
    <ds:schemaRef ds:uri="http://schemas.microsoft.com/sharepoint/v3/contenttype/forms"/>
  </ds:schemaRefs>
</ds:datastoreItem>
</file>

<file path=customXml/itemProps3.xml><?xml version="1.0" encoding="utf-8"?>
<ds:datastoreItem xmlns:ds="http://schemas.openxmlformats.org/officeDocument/2006/customXml" ds:itemID="{2731B583-AE59-469D-926A-4EE7AD6D06C9}">
  <ds:schemaRefs>
    <ds:schemaRef ds:uri="http://purl.org/dc/terms/"/>
    <ds:schemaRef ds:uri="http://schemas.microsoft.com/office/infopath/2007/PartnerControls"/>
    <ds:schemaRef ds:uri="http://purl.org/dc/dcmitype/"/>
    <ds:schemaRef ds:uri="http://schemas.microsoft.com/office/2006/metadata/properties"/>
    <ds:schemaRef ds:uri="http://purl.org/dc/elements/1.1/"/>
    <ds:schemaRef ds:uri="35812a0a-7ebc-4252-8f93-247b2045ed4f"/>
    <ds:schemaRef ds:uri="http://schemas.microsoft.com/office/2006/documentManagement/types"/>
    <ds:schemaRef ds:uri="db065248-edff-472c-af6e-a9abf8433378"/>
    <ds:schemaRef ds:uri="985ec44e-1bab-4c0b-9df0-6ba128686fc9"/>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321</TotalTime>
  <Words>3914</Words>
  <Application>Microsoft Office PowerPoint</Application>
  <PresentationFormat>A4 Paper (210x297 mm)</PresentationFormat>
  <Paragraphs>437</Paragraphs>
  <Slides>47</Slides>
  <Notes>46</Notes>
  <HiddenSlides>0</HiddenSlides>
  <MMClips>0</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Office Theme</vt:lpstr>
      <vt:lpstr>1_Office Theme</vt:lpstr>
      <vt:lpstr>2_Office Theme</vt:lpstr>
      <vt:lpstr>Operational tile and divider slides</vt:lpstr>
      <vt:lpstr>3_Office Theme</vt:lpstr>
      <vt:lpstr>AASC Lesson 1.2: Vulnerable Points and Vulnerable Areas</vt:lpstr>
      <vt:lpstr>Overview</vt:lpstr>
      <vt:lpstr>Terminal Learning Objectives</vt:lpstr>
      <vt:lpstr>2.4.1 Definitions of VPs and VAs </vt:lpstr>
      <vt:lpstr>Definition </vt:lpstr>
      <vt:lpstr>PowerPoint Presentation</vt:lpstr>
      <vt:lpstr>2.4.2 Personal Threat Assessment - CAGES </vt:lpstr>
      <vt:lpstr>Personal Threat Assessment </vt:lpstr>
      <vt:lpstr>Personal Threat Assessment </vt:lpstr>
      <vt:lpstr>Personal Threat Assessment –  Channelling</vt:lpstr>
      <vt:lpstr>Personal Threat Assessment –  Aiming Markers</vt:lpstr>
      <vt:lpstr>Personal Threat Assessment –  Ground</vt:lpstr>
      <vt:lpstr>Personal Threat Assessment –  Ground</vt:lpstr>
      <vt:lpstr>Personal Threat Assessment –  Environment</vt:lpstr>
      <vt:lpstr>Personal Threat Assessment –  Setting Patterns</vt:lpstr>
      <vt:lpstr>Personal Threat Assessment </vt:lpstr>
      <vt:lpstr>2.4.3 Types of VPs and VAs </vt:lpstr>
      <vt:lpstr>Aggressor Opportunity</vt:lpstr>
      <vt:lpstr>PowerPoint Presentation</vt:lpstr>
      <vt:lpstr>PowerPoint Presentation</vt:lpstr>
      <vt:lpstr>2.4.4 Examples of VPs and VAs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EHAT Module  Vulnerable Points and Areas</dc:title>
  <dc:creator>Rory James Mc Cann</dc:creator>
  <cp:lastModifiedBy>Jordan Palli Oliver Sorabjee</cp:lastModifiedBy>
  <cp:revision>18</cp:revision>
  <dcterms:created xsi:type="dcterms:W3CDTF">2006-08-16T00:00:00Z</dcterms:created>
  <dcterms:modified xsi:type="dcterms:W3CDTF">2025-07-24T08:56:43Z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0x010100E52591365DD56D4D8750E674CD62EF32</vt:lpwstr>
  </property>
  <property fmtid="{D5CDD505-2E9C-101B-9397-08002B2CF9AE}" pid="3" name="MediaServiceImageTags">
    <vt:lpwstr/>
  </property>
</Properties>
</file>